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8" r:id="rId3"/>
    <p:sldId id="262" r:id="rId4"/>
    <p:sldId id="263" r:id="rId5"/>
    <p:sldId id="264" r:id="rId6"/>
    <p:sldId id="270" r:id="rId7"/>
    <p:sldId id="265" r:id="rId8"/>
    <p:sldId id="266" r:id="rId9"/>
    <p:sldId id="268" r:id="rId10"/>
    <p:sldId id="269" r:id="rId11"/>
    <p:sldId id="267" r:id="rId12"/>
    <p:sldId id="271" r:id="rId13"/>
    <p:sldId id="272" r:id="rId14"/>
    <p:sldId id="273" r:id="rId15"/>
    <p:sldId id="260" r:id="rId16"/>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D1EF"/>
    <a:srgbClr val="CCECFF"/>
    <a:srgbClr val="3366CC"/>
    <a:srgbClr val="B0C9EE"/>
    <a:srgbClr val="9567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autoAdjust="0"/>
    <p:restoredTop sz="94711" autoAdjust="0"/>
  </p:normalViewPr>
  <p:slideViewPr>
    <p:cSldViewPr>
      <p:cViewPr varScale="1">
        <p:scale>
          <a:sx n="150" d="100"/>
          <a:sy n="150" d="100"/>
        </p:scale>
        <p:origin x="2094" y="126"/>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Lst>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_rels/viewProps.xml.rels><?xml version="1.0" encoding="UTF-8" standalone="yes"?>
<Relationships xmlns="http://schemas.openxmlformats.org/package/2006/relationships"><Relationship Id="rId8" Type="http://schemas.openxmlformats.org/officeDocument/2006/relationships/slide" Target="slides/slide9.xml"/><Relationship Id="rId13" Type="http://schemas.openxmlformats.org/officeDocument/2006/relationships/slide" Target="slides/slide14.xml"/><Relationship Id="rId3" Type="http://schemas.openxmlformats.org/officeDocument/2006/relationships/slide" Target="slides/slide4.xml"/><Relationship Id="rId7" Type="http://schemas.openxmlformats.org/officeDocument/2006/relationships/slide" Target="slides/slide8.xml"/><Relationship Id="rId12" Type="http://schemas.openxmlformats.org/officeDocument/2006/relationships/slide" Target="slides/slide13.xml"/><Relationship Id="rId2" Type="http://schemas.openxmlformats.org/officeDocument/2006/relationships/slide" Target="slides/slide3.xml"/><Relationship Id="rId1" Type="http://schemas.openxmlformats.org/officeDocument/2006/relationships/slide" Target="slides/slide2.xml"/><Relationship Id="rId6" Type="http://schemas.openxmlformats.org/officeDocument/2006/relationships/slide" Target="slides/slide7.xml"/><Relationship Id="rId11" Type="http://schemas.openxmlformats.org/officeDocument/2006/relationships/slide" Target="slides/slide12.xml"/><Relationship Id="rId5" Type="http://schemas.openxmlformats.org/officeDocument/2006/relationships/slide" Target="slides/slide6.xml"/><Relationship Id="rId10" Type="http://schemas.openxmlformats.org/officeDocument/2006/relationships/slide" Target="slides/slide11.xml"/><Relationship Id="rId4" Type="http://schemas.openxmlformats.org/officeDocument/2006/relationships/slide" Target="slides/slide5.xml"/><Relationship Id="rId9"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ng Pengfei" userId="7f752051bca9af46" providerId="LiveId" clId="{499147C0-C54D-4CDE-8069-0244B5DC30CA}"/>
    <pc:docChg chg="custSel delSld modSld">
      <pc:chgData name="Song Pengfei" userId="7f752051bca9af46" providerId="LiveId" clId="{499147C0-C54D-4CDE-8069-0244B5DC30CA}" dt="2021-10-04T06:44:43.627" v="95" actId="20577"/>
      <pc:docMkLst>
        <pc:docMk/>
      </pc:docMkLst>
      <pc:sldChg chg="modSp mod">
        <pc:chgData name="Song Pengfei" userId="7f752051bca9af46" providerId="LiveId" clId="{499147C0-C54D-4CDE-8069-0244B5DC30CA}" dt="2021-10-04T06:42:04.322" v="1" actId="5793"/>
        <pc:sldMkLst>
          <pc:docMk/>
          <pc:sldMk cId="0" sldId="258"/>
        </pc:sldMkLst>
        <pc:spChg chg="mod">
          <ac:chgData name="Song Pengfei" userId="7f752051bca9af46" providerId="LiveId" clId="{499147C0-C54D-4CDE-8069-0244B5DC30CA}" dt="2021-10-04T06:42:04.322" v="1" actId="5793"/>
          <ac:spMkLst>
            <pc:docMk/>
            <pc:sldMk cId="0" sldId="258"/>
            <ac:spMk id="4099" creationId="{00000000-0000-0000-0000-000000000000}"/>
          </ac:spMkLst>
        </pc:spChg>
      </pc:sldChg>
      <pc:sldChg chg="del">
        <pc:chgData name="Song Pengfei" userId="7f752051bca9af46" providerId="LiveId" clId="{499147C0-C54D-4CDE-8069-0244B5DC30CA}" dt="2021-10-04T06:41:52.853" v="0" actId="47"/>
        <pc:sldMkLst>
          <pc:docMk/>
          <pc:sldMk cId="0" sldId="259"/>
        </pc:sldMkLst>
      </pc:sldChg>
      <pc:sldChg chg="modSp mod">
        <pc:chgData name="Song Pengfei" userId="7f752051bca9af46" providerId="LiveId" clId="{499147C0-C54D-4CDE-8069-0244B5DC30CA}" dt="2021-10-04T06:44:43.627" v="95" actId="20577"/>
        <pc:sldMkLst>
          <pc:docMk/>
          <pc:sldMk cId="4134212713" sldId="261"/>
        </pc:sldMkLst>
        <pc:spChg chg="mod">
          <ac:chgData name="Song Pengfei" userId="7f752051bca9af46" providerId="LiveId" clId="{499147C0-C54D-4CDE-8069-0244B5DC30CA}" dt="2021-10-04T06:44:43.627" v="95" actId="20577"/>
          <ac:spMkLst>
            <pc:docMk/>
            <pc:sldMk cId="4134212713" sldId="261"/>
            <ac:spMk id="3" creationId="{00000000-0000-0000-0000-000000000000}"/>
          </ac:spMkLst>
        </pc:spChg>
      </pc:sldChg>
      <pc:sldChg chg="del">
        <pc:chgData name="Song Pengfei" userId="7f752051bca9af46" providerId="LiveId" clId="{499147C0-C54D-4CDE-8069-0244B5DC30CA}" dt="2021-10-04T06:42:08.351" v="2" actId="47"/>
        <pc:sldMkLst>
          <pc:docMk/>
          <pc:sldMk cId="292324697" sldId="262"/>
        </pc:sldMkLst>
      </pc:sldChg>
    </pc:docChg>
  </pc:docChgLst>
</pc:chgInfo>
</file>

<file path=ppt/media/image1.jpeg>
</file>

<file path=ppt/media/image10.png>
</file>

<file path=ppt/media/image11.png>
</file>

<file path=ppt/media/image12.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7F7A2A-5888-4864-9441-B56000A4B011}" type="datetimeFigureOut">
              <a:rPr lang="zh-CN" altLang="en-US" smtClean="0"/>
              <a:t>2024/1/24</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84CA20-D42F-410A-B866-4F9F40CD7883}" type="slidenum">
              <a:rPr lang="zh-CN" altLang="en-US" smtClean="0"/>
              <a:t>‹#›</a:t>
            </a:fld>
            <a:endParaRPr lang="zh-CN" altLang="en-US"/>
          </a:p>
        </p:txBody>
      </p:sp>
    </p:spTree>
    <p:extLst>
      <p:ext uri="{BB962C8B-B14F-4D97-AF65-F5344CB8AC3E}">
        <p14:creationId xmlns:p14="http://schemas.microsoft.com/office/powerpoint/2010/main" val="289485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Times New Roman" panose="02020603050405020304" pitchFamily="18" charset="0"/>
                <a:ea typeface="等线" panose="02010600030101010101" pitchFamily="2" charset="-122"/>
              </a:rPr>
              <a:t>Good afternoon Dr., representing for group 2, we are delivering this presentation based on Vulnerabilities and Implementing Solutions for MD5 Digital Signatures as a report for CAN304 assinment1.</a:t>
            </a:r>
            <a:endParaRPr lang="zh-CN" altLang="en-US" dirty="0"/>
          </a:p>
        </p:txBody>
      </p:sp>
      <p:sp>
        <p:nvSpPr>
          <p:cNvPr id="4" name="灯片编号占位符 3"/>
          <p:cNvSpPr>
            <a:spLocks noGrp="1"/>
          </p:cNvSpPr>
          <p:nvPr>
            <p:ph type="sldNum" sz="quarter" idx="5"/>
          </p:nvPr>
        </p:nvSpPr>
        <p:spPr/>
        <p:txBody>
          <a:bodyPr/>
          <a:lstStyle/>
          <a:p>
            <a:fld id="{D284CA20-D42F-410A-B866-4F9F40CD7883}" type="slidenum">
              <a:rPr lang="zh-CN" altLang="en-US" smtClean="0"/>
              <a:t>1</a:t>
            </a:fld>
            <a:endParaRPr lang="zh-CN" altLang="en-US"/>
          </a:p>
        </p:txBody>
      </p:sp>
    </p:spTree>
    <p:extLst>
      <p:ext uri="{BB962C8B-B14F-4D97-AF65-F5344CB8AC3E}">
        <p14:creationId xmlns:p14="http://schemas.microsoft.com/office/powerpoint/2010/main" val="28971176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Firstly, fill the input with a 1 and multiple 0s and connect it to its length data to make the data obey a certain form that can be divided by 512 bits. We will separate the processed data into 64 bytes per segment. For the first segment, we define 4 standard magic numbers, all of which are 16 bytes. Then we divided the 64-byte data into 16 segments as parameters for the core functions, which refer to FF, GG, HH, and II. They mainly include bit logic, addition, and shift operations to achieve hash functionality. Each of the core functions executes 16 times in sequence and takes turns changing the values of the four magic numbers, with the length of the magic numbers unchanged. After an entire round, the values of the four magic numbers are changed, and the initial values of this round are added. They will then be the magic numbers for the next round. After each segment of data completes the processing, we can get the final value by connecting the four processed magic numbers. This is the complete process of MD5 output. Our encryption is based on obtaining this MD5 result. By cutting out a specific length of data from a certain position in the middle and replacing it with random data, we can obtain the ciphertext with the front and the end retained. And during verification, we calculate the MD5 data of the plaintext and compare the two segments at the same position with the two segments of the ciphertext. If they are completely the same, the verification is considered successful.</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D284CA20-D42F-410A-B866-4F9F40CD7883}" type="slidenum">
              <a:rPr lang="zh-CN" altLang="en-US" smtClean="0"/>
              <a:t>11</a:t>
            </a:fld>
            <a:endParaRPr lang="zh-CN" altLang="en-US"/>
          </a:p>
        </p:txBody>
      </p:sp>
    </p:spTree>
    <p:extLst>
      <p:ext uri="{BB962C8B-B14F-4D97-AF65-F5344CB8AC3E}">
        <p14:creationId xmlns:p14="http://schemas.microsoft.com/office/powerpoint/2010/main" val="4070894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Times New Roman" panose="02020603050405020304" pitchFamily="18" charset="0"/>
                <a:ea typeface="等线" panose="02010600030101010101" pitchFamily="2" charset="-122"/>
              </a:rPr>
              <a:t>In conclusion, while the MD5 algorithm was once widely used in digital signatures, there are some vulnerabilities that limit its reliability. Although we introduce some solutions to improve it, it’s better to use more secure hashing functions for digital signature applications</a:t>
            </a:r>
            <a:endParaRPr lang="zh-CN" altLang="en-US" dirty="0"/>
          </a:p>
        </p:txBody>
      </p:sp>
      <p:sp>
        <p:nvSpPr>
          <p:cNvPr id="4" name="灯片编号占位符 3"/>
          <p:cNvSpPr>
            <a:spLocks noGrp="1"/>
          </p:cNvSpPr>
          <p:nvPr>
            <p:ph type="sldNum" sz="quarter" idx="5"/>
          </p:nvPr>
        </p:nvSpPr>
        <p:spPr/>
        <p:txBody>
          <a:bodyPr/>
          <a:lstStyle/>
          <a:p>
            <a:fld id="{D284CA20-D42F-410A-B866-4F9F40CD7883}" type="slidenum">
              <a:rPr lang="zh-CN" altLang="en-US" smtClean="0"/>
              <a:t>14</a:t>
            </a:fld>
            <a:endParaRPr lang="zh-CN" altLang="en-US"/>
          </a:p>
        </p:txBody>
      </p:sp>
    </p:spTree>
    <p:extLst>
      <p:ext uri="{BB962C8B-B14F-4D97-AF65-F5344CB8AC3E}">
        <p14:creationId xmlns:p14="http://schemas.microsoft.com/office/powerpoint/2010/main" val="17818019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Thank you for listening! This is the end of our presentation. If you have any questions, please feel free to ask us.</a:t>
            </a:r>
            <a:endParaRPr lang="zh-CN" altLang="zh-CN" sz="1800" kern="10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a:p>
        </p:txBody>
      </p:sp>
      <p:sp>
        <p:nvSpPr>
          <p:cNvPr id="4" name="灯片编号占位符 3"/>
          <p:cNvSpPr>
            <a:spLocks noGrp="1"/>
          </p:cNvSpPr>
          <p:nvPr>
            <p:ph type="sldNum" sz="quarter" idx="5"/>
          </p:nvPr>
        </p:nvSpPr>
        <p:spPr/>
        <p:txBody>
          <a:bodyPr/>
          <a:lstStyle/>
          <a:p>
            <a:fld id="{D284CA20-D42F-410A-B866-4F9F40CD7883}" type="slidenum">
              <a:rPr lang="zh-CN" altLang="en-US" smtClean="0"/>
              <a:t>15</a:t>
            </a:fld>
            <a:endParaRPr lang="zh-CN" altLang="en-US"/>
          </a:p>
        </p:txBody>
      </p:sp>
    </p:spTree>
    <p:extLst>
      <p:ext uri="{BB962C8B-B14F-4D97-AF65-F5344CB8AC3E}">
        <p14:creationId xmlns:p14="http://schemas.microsoft.com/office/powerpoint/2010/main" val="36304997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Times New Roman" panose="02020603050405020304" pitchFamily="18" charset="0"/>
                <a:ea typeface="等线" panose="02010600030101010101" pitchFamily="2" charset="-122"/>
              </a:rPr>
              <a:t>This presentation will be separated into 6 segments as displayed on this screen.</a:t>
            </a:r>
            <a:endParaRPr lang="zh-CN" altLang="en-US" dirty="0"/>
          </a:p>
        </p:txBody>
      </p:sp>
      <p:sp>
        <p:nvSpPr>
          <p:cNvPr id="4" name="灯片编号占位符 3"/>
          <p:cNvSpPr>
            <a:spLocks noGrp="1"/>
          </p:cNvSpPr>
          <p:nvPr>
            <p:ph type="sldNum" sz="quarter" idx="5"/>
          </p:nvPr>
        </p:nvSpPr>
        <p:spPr/>
        <p:txBody>
          <a:bodyPr/>
          <a:lstStyle/>
          <a:p>
            <a:fld id="{D284CA20-D42F-410A-B866-4F9F40CD7883}" type="slidenum">
              <a:rPr lang="zh-CN" altLang="en-US" smtClean="0"/>
              <a:t>2</a:t>
            </a:fld>
            <a:endParaRPr lang="zh-CN" altLang="en-US"/>
          </a:p>
        </p:txBody>
      </p:sp>
    </p:spTree>
    <p:extLst>
      <p:ext uri="{BB962C8B-B14F-4D97-AF65-F5344CB8AC3E}">
        <p14:creationId xmlns:p14="http://schemas.microsoft.com/office/powerpoint/2010/main" val="3662970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Times New Roman" panose="02020603050405020304" pitchFamily="18" charset="0"/>
                <a:ea typeface="等线" panose="02010600030101010101" pitchFamily="2" charset="-122"/>
              </a:rPr>
              <a:t>This report investigates the use of the MD5 algorithm in digital signature technology, discussing its advantages, disadvantages, and potential security improvements. We present a detailed description of the MD5 algorithm, discuss the process of digital signatures, and identify the problems associated with the MD5 algorithm, such as high collision rate, slow execution speed, and vulnerability to length extension attacks, which lead to its security issues like unauthorized interception and modification of transmitted data. In order to create a unique signature to guarantee data authenticity and ensure the data hasn’t been tampered and prove a document is indeed signed, we propose potential solutions to improve the security of MD5, including salted hashing, key hashing, iterated hashing, and the introduction of an encoding step using a symmetric encryption algorithm such as AES.</a:t>
            </a:r>
            <a:endParaRPr lang="zh-CN" altLang="en-US" dirty="0"/>
          </a:p>
        </p:txBody>
      </p:sp>
      <p:sp>
        <p:nvSpPr>
          <p:cNvPr id="4" name="灯片编号占位符 3"/>
          <p:cNvSpPr>
            <a:spLocks noGrp="1"/>
          </p:cNvSpPr>
          <p:nvPr>
            <p:ph type="sldNum" sz="quarter" idx="5"/>
          </p:nvPr>
        </p:nvSpPr>
        <p:spPr/>
        <p:txBody>
          <a:bodyPr/>
          <a:lstStyle/>
          <a:p>
            <a:fld id="{D284CA20-D42F-410A-B866-4F9F40CD7883}" type="slidenum">
              <a:rPr lang="zh-CN" altLang="en-US" smtClean="0"/>
              <a:t>3</a:t>
            </a:fld>
            <a:endParaRPr lang="zh-CN" altLang="en-US"/>
          </a:p>
        </p:txBody>
      </p:sp>
    </p:spTree>
    <p:extLst>
      <p:ext uri="{BB962C8B-B14F-4D97-AF65-F5344CB8AC3E}">
        <p14:creationId xmlns:p14="http://schemas.microsoft.com/office/powerpoint/2010/main" val="993670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Times New Roman" panose="02020603050405020304" pitchFamily="18" charset="0"/>
                <a:ea typeface="等线" panose="02010600030101010101" pitchFamily="2" charset="-122"/>
              </a:rPr>
              <a:t>The MD5 encryption algorithm is based on a hashing algorithm, which compresses the input data into a 128-bit (16-byte) digital fingerprint by performing multiple operations on the input data. This digital fingerprint is unique and irreversible, which means the original data cannot be reversed from the digital fingerprint. The main process of the MD5 encryption algorithm consists of four steps: padding, initialization, iteration, and output. It also has the following features: first, fast and suitable for encrypting a large amount of data; second, it outputs a fixed-length digital fingerprint, which is not affected by the length of the original data; third, it cannot be reversed from the digital fingerprint to the original data; fourthly, it has the collision resistance property.</a:t>
            </a:r>
          </a:p>
          <a:p>
            <a:endParaRPr lang="zh-CN" altLang="en-US" dirty="0"/>
          </a:p>
        </p:txBody>
      </p:sp>
      <p:sp>
        <p:nvSpPr>
          <p:cNvPr id="4" name="灯片编号占位符 3"/>
          <p:cNvSpPr>
            <a:spLocks noGrp="1"/>
          </p:cNvSpPr>
          <p:nvPr>
            <p:ph type="sldNum" sz="quarter" idx="5"/>
          </p:nvPr>
        </p:nvSpPr>
        <p:spPr/>
        <p:txBody>
          <a:bodyPr/>
          <a:lstStyle/>
          <a:p>
            <a:fld id="{D284CA20-D42F-410A-B866-4F9F40CD7883}" type="slidenum">
              <a:rPr lang="zh-CN" altLang="en-US" smtClean="0"/>
              <a:t>4</a:t>
            </a:fld>
            <a:endParaRPr lang="zh-CN" altLang="en-US"/>
          </a:p>
        </p:txBody>
      </p:sp>
    </p:spTree>
    <p:extLst>
      <p:ext uri="{BB962C8B-B14F-4D97-AF65-F5344CB8AC3E}">
        <p14:creationId xmlns:p14="http://schemas.microsoft.com/office/powerpoint/2010/main" val="15591853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The digital signature is a technique used in digital communication to verify message integrity and authentication, which is achieved by using a combination of public key cryptography and hashing algorithms. The process of digital signature is as follows [6].</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The sender digests the message using a hashing algorithm and encrypts the digest using a private key to generate a digital signature.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The sender sends the digital signature and the message to the receiver.</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The receiver decrypts the digital signature using the public key to obtain the hash value of the message.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The receiver uses a hashing algorithm to digest the received message and generate a new hash.</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dirty="0">
                <a:effectLst/>
                <a:latin typeface="Times New Roman" panose="02020603050405020304" pitchFamily="18" charset="0"/>
                <a:ea typeface="等线" panose="02010600030101010101" pitchFamily="2" charset="-122"/>
              </a:rPr>
              <a:t>The receiver compares the new hash value with the hash value decrypted from the digital signature. If they are the same, the message is intact; otherwise, it has been tampered with.</a:t>
            </a:r>
            <a:endParaRPr lang="zh-CN" altLang="en-US" dirty="0"/>
          </a:p>
        </p:txBody>
      </p:sp>
      <p:sp>
        <p:nvSpPr>
          <p:cNvPr id="4" name="灯片编号占位符 3"/>
          <p:cNvSpPr>
            <a:spLocks noGrp="1"/>
          </p:cNvSpPr>
          <p:nvPr>
            <p:ph type="sldNum" sz="quarter" idx="5"/>
          </p:nvPr>
        </p:nvSpPr>
        <p:spPr/>
        <p:txBody>
          <a:bodyPr/>
          <a:lstStyle/>
          <a:p>
            <a:fld id="{D284CA20-D42F-410A-B866-4F9F40CD7883}" type="slidenum">
              <a:rPr lang="zh-CN" altLang="en-US" smtClean="0"/>
              <a:t>5</a:t>
            </a:fld>
            <a:endParaRPr lang="zh-CN" altLang="en-US"/>
          </a:p>
        </p:txBody>
      </p:sp>
    </p:spTree>
    <p:extLst>
      <p:ext uri="{BB962C8B-B14F-4D97-AF65-F5344CB8AC3E}">
        <p14:creationId xmlns:p14="http://schemas.microsoft.com/office/powerpoint/2010/main" val="270059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182880" algn="just">
              <a:lnSpc>
                <a:spcPct val="95000"/>
              </a:lnSpc>
              <a:spcAft>
                <a:spcPts val="600"/>
              </a:spcAft>
              <a:tabLst>
                <a:tab pos="182880" algn="l"/>
              </a:tabLst>
            </a:pPr>
            <a:r>
              <a:rPr lang="x-none" altLang="zh-CN" sz="1800" spc="-5" dirty="0">
                <a:effectLst/>
                <a:latin typeface="Times New Roman" panose="02020603050405020304" pitchFamily="18" charset="0"/>
                <a:ea typeface="宋体" panose="02010600030101010101" pitchFamily="2" charset="-122"/>
              </a:rPr>
              <a:t>Despite the wide application in authentication and digital signature, </a:t>
            </a:r>
            <a:r>
              <a:rPr lang="en-US" altLang="zh-CN" sz="1800" spc="-5" dirty="0">
                <a:effectLst/>
                <a:latin typeface="Times New Roman" panose="02020603050405020304" pitchFamily="18" charset="0"/>
                <a:ea typeface="宋体" panose="02010600030101010101" pitchFamily="2" charset="-122"/>
              </a:rPr>
              <a:t>it </a:t>
            </a:r>
            <a:r>
              <a:rPr lang="x-none" altLang="zh-CN" sz="1800" spc="-5" dirty="0">
                <a:effectLst/>
                <a:latin typeface="Times New Roman" panose="02020603050405020304" pitchFamily="18" charset="0"/>
                <a:ea typeface="宋体" panose="02010600030101010101" pitchFamily="2" charset="-122"/>
              </a:rPr>
              <a:t>is considered unreliable </a:t>
            </a:r>
            <a:r>
              <a:rPr lang="en-US" altLang="zh-CN" sz="1800" spc="-5" dirty="0">
                <a:effectLst/>
                <a:latin typeface="Times New Roman" panose="02020603050405020304" pitchFamily="18" charset="0"/>
                <a:ea typeface="宋体" panose="02010600030101010101" pitchFamily="2" charset="-122"/>
              </a:rPr>
              <a:t>in three aspects. </a:t>
            </a:r>
            <a:endParaRPr lang="zh-CN" altLang="zh-CN" sz="1800" spc="-5" dirty="0">
              <a:effectLst/>
              <a:latin typeface="Times New Roman" panose="02020603050405020304" pitchFamily="18" charset="0"/>
              <a:ea typeface="宋体" panose="02010600030101010101" pitchFamily="2" charset="-122"/>
            </a:endParaRPr>
          </a:p>
          <a:p>
            <a:pPr indent="182880" algn="just">
              <a:lnSpc>
                <a:spcPct val="95000"/>
              </a:lnSpc>
              <a:spcAft>
                <a:spcPts val="600"/>
              </a:spcAft>
              <a:tabLst>
                <a:tab pos="182880" algn="l"/>
              </a:tabLst>
            </a:pPr>
            <a:r>
              <a:rPr lang="en-US" altLang="zh-CN" sz="1800" spc="-5" dirty="0">
                <a:effectLst/>
                <a:latin typeface="Times New Roman" panose="02020603050405020304" pitchFamily="18" charset="0"/>
                <a:ea typeface="宋体" panose="02010600030101010101" pitchFamily="2" charset="-122"/>
              </a:rPr>
              <a:t>The first one is a high collision rate compared with other hash functions. </a:t>
            </a:r>
            <a:r>
              <a:rPr lang="x-none" altLang="zh-CN" sz="1800" spc="-5" dirty="0">
                <a:effectLst/>
                <a:latin typeface="Times New Roman" panose="02020603050405020304" pitchFamily="18" charset="0"/>
                <a:ea typeface="宋体" panose="02010600030101010101" pitchFamily="2" charset="-122"/>
              </a:rPr>
              <a:t>In certain scenarios, collision attacks occur when the cryptographic hash functions are implemented to process two different inputs, which output the same hash value. This collision can lead to fraud and even compromise of data integrity. </a:t>
            </a:r>
            <a:r>
              <a:rPr lang="en-US" altLang="zh-CN" sz="1800" spc="-5" dirty="0">
                <a:effectLst/>
                <a:latin typeface="Times New Roman" panose="02020603050405020304" pitchFamily="18" charset="0"/>
                <a:ea typeface="宋体" panose="02010600030101010101" pitchFamily="2" charset="-122"/>
              </a:rPr>
              <a:t>R</a:t>
            </a:r>
            <a:r>
              <a:rPr lang="x-none" altLang="zh-CN" sz="1800" spc="-5" dirty="0">
                <a:effectLst/>
                <a:latin typeface="Times New Roman" panose="02020603050405020304" pitchFamily="18" charset="0"/>
                <a:ea typeface="宋体" panose="02010600030101010101" pitchFamily="2" charset="-122"/>
              </a:rPr>
              <a:t>esearchers compared the collision rate value between MD5 and SHA-1. </a:t>
            </a:r>
            <a:r>
              <a:rPr lang="en-US" altLang="zh-CN" sz="1800" spc="-5" dirty="0">
                <a:effectLst/>
                <a:latin typeface="Times New Roman" panose="02020603050405020304" pitchFamily="18" charset="0"/>
                <a:ea typeface="宋体" panose="02010600030101010101" pitchFamily="2" charset="-122"/>
              </a:rPr>
              <a:t>T</a:t>
            </a:r>
            <a:r>
              <a:rPr lang="x-none" altLang="zh-CN" sz="1800" spc="-5" dirty="0">
                <a:effectLst/>
                <a:latin typeface="Times New Roman" panose="02020603050405020304" pitchFamily="18" charset="0"/>
                <a:ea typeface="宋体" panose="02010600030101010101" pitchFamily="2" charset="-122"/>
              </a:rPr>
              <a:t>he CR value of MD5 is higher than SHA-1 in the latter part, which indicates that MD5 is less secure than SHA-1.</a:t>
            </a:r>
            <a:endParaRPr lang="zh-CN" altLang="zh-CN" sz="1800" spc="-5" dirty="0">
              <a:effectLst/>
              <a:latin typeface="Times New Roman" panose="02020603050405020304" pitchFamily="18" charset="0"/>
              <a:ea typeface="宋体" panose="02010600030101010101" pitchFamily="2" charset="-122"/>
            </a:endParaRPr>
          </a:p>
          <a:p>
            <a:r>
              <a:rPr lang="en-US" altLang="zh-CN" sz="1800" dirty="0">
                <a:effectLst/>
                <a:latin typeface="等线" panose="02010600030101010101" pitchFamily="2" charset="-122"/>
                <a:cs typeface="Times New Roman" panose="02020603050405020304" pitchFamily="18" charset="0"/>
              </a:rPr>
              <a:t>As for any algorithms, the implementation time with a given file should be short and require less buffer. Otherwise, the hash algorithm is comparatively vulnerable and easy to crack. MD5 is relatively slower in execution than other hash algorithms.</a:t>
            </a:r>
            <a:r>
              <a:rPr lang="zh-CN" altLang="zh-CN" dirty="0">
                <a:effectLst/>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D284CA20-D42F-410A-B866-4F9F40CD7883}" type="slidenum">
              <a:rPr lang="zh-CN" altLang="en-US" smtClean="0"/>
              <a:t>7</a:t>
            </a:fld>
            <a:endParaRPr lang="zh-CN" altLang="en-US"/>
          </a:p>
        </p:txBody>
      </p:sp>
    </p:spTree>
    <p:extLst>
      <p:ext uri="{BB962C8B-B14F-4D97-AF65-F5344CB8AC3E}">
        <p14:creationId xmlns:p14="http://schemas.microsoft.com/office/powerpoint/2010/main" val="1356858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82880" indent="-182880" algn="just">
              <a:lnSpc>
                <a:spcPct val="95000"/>
              </a:lnSpc>
              <a:spcAft>
                <a:spcPts val="600"/>
              </a:spcAft>
              <a:tabLst>
                <a:tab pos="182880" algn="l"/>
              </a:tabLst>
            </a:pPr>
            <a:r>
              <a:rPr lang="x-none" altLang="zh-CN" sz="1800" spc="-5" dirty="0">
                <a:effectLst/>
                <a:latin typeface="Times New Roman" panose="02020603050405020304" pitchFamily="18" charset="0"/>
                <a:ea typeface="宋体" panose="02010600030101010101" pitchFamily="2" charset="-122"/>
              </a:rPr>
              <a:t>Length Extension Attack</a:t>
            </a:r>
            <a:endParaRPr lang="zh-CN" altLang="zh-CN" sz="1800" spc="-5" dirty="0">
              <a:effectLst/>
              <a:latin typeface="Times New Roman" panose="02020603050405020304" pitchFamily="18" charset="0"/>
              <a:ea typeface="宋体" panose="02010600030101010101" pitchFamily="2" charset="-122"/>
            </a:endParaRPr>
          </a:p>
          <a:p>
            <a:r>
              <a:rPr lang="en-US" altLang="zh-CN" sz="1800" dirty="0">
                <a:effectLst/>
                <a:latin typeface="Times New Roman" panose="02020603050405020304" pitchFamily="18" charset="0"/>
                <a:ea typeface="等线" panose="02010600030101010101" pitchFamily="2" charset="-122"/>
              </a:rPr>
              <a:t>The basic logic of MD5 is to take the input message and transform it into internal data. An attacker could reconstruct the internal data by appending new data and adding length padding so that the length is the same as the original message, which may allow them to produce a new hash for the fake message.</a:t>
            </a:r>
            <a:endParaRPr lang="zh-CN" altLang="en-US" dirty="0"/>
          </a:p>
        </p:txBody>
      </p:sp>
      <p:sp>
        <p:nvSpPr>
          <p:cNvPr id="4" name="灯片编号占位符 3"/>
          <p:cNvSpPr>
            <a:spLocks noGrp="1"/>
          </p:cNvSpPr>
          <p:nvPr>
            <p:ph type="sldNum" sz="quarter" idx="5"/>
          </p:nvPr>
        </p:nvSpPr>
        <p:spPr/>
        <p:txBody>
          <a:bodyPr/>
          <a:lstStyle/>
          <a:p>
            <a:fld id="{D284CA20-D42F-410A-B866-4F9F40CD7883}" type="slidenum">
              <a:rPr lang="zh-CN" altLang="en-US" smtClean="0"/>
              <a:t>8</a:t>
            </a:fld>
            <a:endParaRPr lang="zh-CN" altLang="en-US"/>
          </a:p>
        </p:txBody>
      </p:sp>
    </p:spTree>
    <p:extLst>
      <p:ext uri="{BB962C8B-B14F-4D97-AF65-F5344CB8AC3E}">
        <p14:creationId xmlns:p14="http://schemas.microsoft.com/office/powerpoint/2010/main" val="23864547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742950" lvl="1" indent="-285750" fontAlgn="base">
              <a:spcBef>
                <a:spcPts val="600"/>
              </a:spcBef>
              <a:spcAft>
                <a:spcPts val="300"/>
              </a:spcAft>
              <a:buSzPts val="1000"/>
              <a:buFont typeface="Times New Roman" panose="02020603050405020304" pitchFamily="18" charset="0"/>
              <a:buAutoNum type="alphaUcPeriod"/>
              <a:tabLst>
                <a:tab pos="182880" algn="l"/>
              </a:tabLst>
            </a:pPr>
            <a:r>
              <a:rPr lang="en-US" altLang="zh-CN" sz="1000" b="1" i="1" u="none" strike="noStrike" dirty="0">
                <a:effectLst/>
                <a:latin typeface="Times New Roman" panose="02020603050405020304" pitchFamily="18" charset="0"/>
                <a:ea typeface="宋体" panose="02010600030101010101" pitchFamily="2" charset="-122"/>
              </a:rPr>
              <a:t>Optional solution</a:t>
            </a:r>
            <a:endParaRPr lang="zh-CN" altLang="zh-CN" sz="1000" b="1" i="1" u="none" strike="noStrike" dirty="0">
              <a:effectLst/>
              <a:latin typeface="Times New Roman" panose="02020603050405020304" pitchFamily="18" charset="0"/>
              <a:ea typeface="宋体" panose="02010600030101010101" pitchFamily="2" charset="-122"/>
            </a:endParaRPr>
          </a:p>
          <a:p>
            <a:pPr marL="342900" lvl="0" indent="-342900" algn="just">
              <a:lnSpc>
                <a:spcPct val="95000"/>
              </a:lnSpc>
              <a:spcAft>
                <a:spcPts val="600"/>
              </a:spcAft>
              <a:buFont typeface="+mj-lt"/>
              <a:buAutoNum type="arabicPeriod"/>
              <a:tabLst>
                <a:tab pos="182880" algn="l"/>
              </a:tabLst>
            </a:pPr>
            <a:r>
              <a:rPr lang="x-none" altLang="zh-CN" sz="1000" spc="-5" dirty="0">
                <a:effectLst/>
                <a:latin typeface="Times New Roman" panose="02020603050405020304" pitchFamily="18" charset="0"/>
                <a:ea typeface="宋体" panose="02010600030101010101" pitchFamily="2" charset="-122"/>
              </a:rPr>
              <a:t>One way to improve the security of MD5 is to use a technique called "salted hashing". This involves adding a random "salt" value to the input message before hashing it with MD5. The salt value is then stored alongside the hash value. </a:t>
            </a:r>
            <a:endParaRPr lang="zh-CN" altLang="zh-CN" sz="1000" spc="-5" dirty="0">
              <a:effectLst/>
              <a:latin typeface="Times New Roman" panose="02020603050405020304" pitchFamily="18" charset="0"/>
              <a:ea typeface="宋体" panose="02010600030101010101" pitchFamily="2" charset="-122"/>
            </a:endParaRPr>
          </a:p>
          <a:p>
            <a:pPr marL="342900" lvl="0" indent="-342900" algn="just">
              <a:lnSpc>
                <a:spcPct val="95000"/>
              </a:lnSpc>
              <a:spcAft>
                <a:spcPts val="600"/>
              </a:spcAft>
              <a:buFont typeface="+mj-lt"/>
              <a:buAutoNum type="arabicPeriod"/>
              <a:tabLst>
                <a:tab pos="182880" algn="l"/>
              </a:tabLst>
            </a:pPr>
            <a:r>
              <a:rPr lang="x-none" altLang="zh-CN" sz="1000" spc="-5" dirty="0">
                <a:effectLst/>
                <a:latin typeface="Times New Roman" panose="02020603050405020304" pitchFamily="18" charset="0"/>
                <a:ea typeface="宋体" panose="02010600030101010101" pitchFamily="2" charset="-122"/>
              </a:rPr>
              <a:t>Another technique is to use a keyed hashing approach. This involves incorporating a secret key into the hash function, which encrypts the message before hashing it with MD5. The key is then used to decrypt the message when verifying the hash value. </a:t>
            </a:r>
            <a:endParaRPr lang="zh-CN" altLang="zh-CN" sz="1000" spc="-5" dirty="0">
              <a:effectLst/>
              <a:latin typeface="Times New Roman" panose="02020603050405020304" pitchFamily="18" charset="0"/>
              <a:ea typeface="宋体" panose="02010600030101010101" pitchFamily="2" charset="-122"/>
            </a:endParaRPr>
          </a:p>
          <a:p>
            <a:pPr marL="342900" lvl="0" indent="-342900" algn="just">
              <a:lnSpc>
                <a:spcPct val="95000"/>
              </a:lnSpc>
              <a:spcAft>
                <a:spcPts val="600"/>
              </a:spcAft>
              <a:buFont typeface="+mj-lt"/>
              <a:buAutoNum type="arabicPeriod"/>
              <a:tabLst>
                <a:tab pos="182880" algn="l"/>
              </a:tabLst>
            </a:pPr>
            <a:r>
              <a:rPr lang="x-none" altLang="zh-CN" sz="1000" spc="-5" dirty="0">
                <a:effectLst/>
                <a:latin typeface="Times New Roman" panose="02020603050405020304" pitchFamily="18" charset="0"/>
                <a:ea typeface="宋体" panose="02010600030101010101" pitchFamily="2" charset="-122"/>
              </a:rPr>
              <a:t>A third technique is to use iterated hashing. This involves hashing the message multiple times, with the output of each iteration becoming the input for the next iteration. </a:t>
            </a:r>
            <a:endParaRPr lang="zh-CN" altLang="zh-CN" sz="1000" spc="-5" dirty="0">
              <a:effectLst/>
              <a:latin typeface="Times New Roman" panose="02020603050405020304" pitchFamily="18" charset="0"/>
              <a:ea typeface="宋体" panose="02010600030101010101" pitchFamily="2" charset="-122"/>
            </a:endParaRPr>
          </a:p>
          <a:p>
            <a:pPr marL="182880" indent="182880" algn="just">
              <a:lnSpc>
                <a:spcPct val="95000"/>
              </a:lnSpc>
              <a:spcAft>
                <a:spcPts val="600"/>
              </a:spcAft>
              <a:tabLst>
                <a:tab pos="182880" algn="l"/>
              </a:tabLst>
            </a:pPr>
            <a:r>
              <a:rPr lang="en-US" altLang="zh-CN" sz="1000" spc="-5" dirty="0">
                <a:effectLst/>
                <a:latin typeface="Times New Roman" panose="02020603050405020304" pitchFamily="18" charset="0"/>
                <a:ea typeface="宋体" panose="02010600030101010101" pitchFamily="2" charset="-122"/>
              </a:rPr>
              <a:t>However, these methods</a:t>
            </a:r>
            <a:r>
              <a:rPr lang="x-none" altLang="zh-CN" sz="1000" spc="-5" dirty="0">
                <a:effectLst/>
                <a:latin typeface="Times New Roman" panose="02020603050405020304" pitchFamily="18" charset="0"/>
                <a:ea typeface="宋体" panose="02010600030101010101" pitchFamily="2" charset="-122"/>
              </a:rPr>
              <a:t> do not address the fundamental weaknesses in the algorithm itself.</a:t>
            </a:r>
            <a:endParaRPr lang="zh-CN" altLang="zh-CN" sz="1000" spc="-5" dirty="0">
              <a:effectLst/>
              <a:latin typeface="Times New Roman" panose="02020603050405020304" pitchFamily="18" charset="0"/>
              <a:ea typeface="宋体"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D284CA20-D42F-410A-B866-4F9F40CD7883}" type="slidenum">
              <a:rPr lang="zh-CN" altLang="en-US" smtClean="0"/>
              <a:t>9</a:t>
            </a:fld>
            <a:endParaRPr lang="zh-CN" altLang="en-US"/>
          </a:p>
        </p:txBody>
      </p:sp>
    </p:spTree>
    <p:extLst>
      <p:ext uri="{BB962C8B-B14F-4D97-AF65-F5344CB8AC3E}">
        <p14:creationId xmlns:p14="http://schemas.microsoft.com/office/powerpoint/2010/main" val="23804833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x-none" altLang="zh-CN" sz="1800" spc="-5" dirty="0">
                <a:effectLst/>
                <a:latin typeface="Times New Roman" panose="02020603050405020304" pitchFamily="18" charset="0"/>
                <a:ea typeface="宋体" panose="02010600030101010101" pitchFamily="2" charset="-122"/>
              </a:rPr>
              <a:t>A possible approach for encoding the MD5 hash output involves utilizing a symmetric encryption algorithm, such as AES, to encrypt the hash value with a secret key. This secret key must remain confidential and be securely exchanged between the sender and receiver. A random "padding" value would be inserted at a random position within the message before hashing, thus complicating the attacker's task of determining the correct input message. During hash value verification, the receiver would first decrypt the encoded hash value using the secret key and subsequently compare the decrypted hash value to the original message's hash value. If the two values match, it signifies that the message has not been tampered with or altered.</a:t>
            </a:r>
            <a:endParaRPr lang="zh-CN" altLang="zh-CN" sz="1800" spc="-5" dirty="0">
              <a:effectLst/>
              <a:latin typeface="Times New Roman" panose="02020603050405020304" pitchFamily="18" charset="0"/>
              <a:ea typeface="宋体"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D284CA20-D42F-410A-B866-4F9F40CD7883}" type="slidenum">
              <a:rPr lang="zh-CN" altLang="en-US" smtClean="0"/>
              <a:t>10</a:t>
            </a:fld>
            <a:endParaRPr lang="zh-CN" altLang="en-US"/>
          </a:p>
        </p:txBody>
      </p:sp>
    </p:spTree>
    <p:extLst>
      <p:ext uri="{BB962C8B-B14F-4D97-AF65-F5344CB8AC3E}">
        <p14:creationId xmlns:p14="http://schemas.microsoft.com/office/powerpoint/2010/main" val="23189933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7"/>
          <p:cNvSpPr>
            <a:spLocks noChangeArrowheads="1"/>
          </p:cNvSpPr>
          <p:nvPr userDrawn="1"/>
        </p:nvSpPr>
        <p:spPr bwMode="auto">
          <a:xfrm>
            <a:off x="0" y="0"/>
            <a:ext cx="9144000" cy="6858000"/>
          </a:xfrm>
          <a:prstGeom prst="rect">
            <a:avLst/>
          </a:prstGeom>
          <a:solidFill>
            <a:srgbClr val="00328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zh-CN" altLang="en-US" sz="1800">
              <a:ea typeface="SimSun" pitchFamily="2" charset="-122"/>
            </a:endParaRPr>
          </a:p>
        </p:txBody>
      </p:sp>
      <p:pic>
        <p:nvPicPr>
          <p:cNvPr id="5" name="Picture 21" descr="Logo and Title 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40200" y="5445125"/>
            <a:ext cx="4205288" cy="760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86" name="Rectangle 14"/>
          <p:cNvSpPr>
            <a:spLocks noGrp="1" noChangeArrowheads="1"/>
          </p:cNvSpPr>
          <p:nvPr>
            <p:ph type="ctrTitle"/>
          </p:nvPr>
        </p:nvSpPr>
        <p:spPr>
          <a:xfrm>
            <a:off x="683568" y="2286000"/>
            <a:ext cx="8231832" cy="1143000"/>
          </a:xfrm>
        </p:spPr>
        <p:txBody>
          <a:bodyPr/>
          <a:lstStyle>
            <a:lvl1pPr>
              <a:defRPr sz="4800">
                <a:solidFill>
                  <a:schemeClr val="bg1"/>
                </a:solidFill>
              </a:defRPr>
            </a:lvl1pPr>
          </a:lstStyle>
          <a:p>
            <a:pPr lvl="0"/>
            <a:r>
              <a:rPr lang="en-US" altLang="zh-CN" noProof="0" dirty="0"/>
              <a:t>Click to edit Master title style</a:t>
            </a:r>
          </a:p>
        </p:txBody>
      </p:sp>
      <p:sp>
        <p:nvSpPr>
          <p:cNvPr id="3087" name="Rectangle 15"/>
          <p:cNvSpPr>
            <a:spLocks noGrp="1" noChangeArrowheads="1"/>
          </p:cNvSpPr>
          <p:nvPr>
            <p:ph type="subTitle" idx="1"/>
          </p:nvPr>
        </p:nvSpPr>
        <p:spPr>
          <a:xfrm>
            <a:off x="3131840" y="3573016"/>
            <a:ext cx="3352800" cy="1752600"/>
          </a:xfrm>
        </p:spPr>
        <p:txBody>
          <a:bodyPr/>
          <a:lstStyle>
            <a:lvl1pPr marL="0" indent="0">
              <a:buNone/>
              <a:defRPr sz="1200">
                <a:solidFill>
                  <a:schemeClr val="bg1"/>
                </a:solidFill>
              </a:defRPr>
            </a:lvl1pPr>
          </a:lstStyle>
          <a:p>
            <a:pPr lvl="0"/>
            <a:r>
              <a:rPr lang="en-US" altLang="zh-CN" noProof="0" dirty="0"/>
              <a:t>Click to edit Master subtitle style</a:t>
            </a:r>
          </a:p>
        </p:txBody>
      </p:sp>
    </p:spTree>
    <p:extLst>
      <p:ext uri="{BB962C8B-B14F-4D97-AF65-F5344CB8AC3E}">
        <p14:creationId xmlns:p14="http://schemas.microsoft.com/office/powerpoint/2010/main" val="3913113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046699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19900" y="260350"/>
            <a:ext cx="1852613" cy="5400675"/>
          </a:xfrm>
        </p:spPr>
        <p:txBody>
          <a:bodyPr vert="eaVert"/>
          <a:lstStyle/>
          <a:p>
            <a:r>
              <a:rPr lang="en-US" altLang="zh-CN"/>
              <a:t>Click to edit Master title style</a:t>
            </a:r>
            <a:endParaRPr lang="zh-CN" altLang="en-US"/>
          </a:p>
        </p:txBody>
      </p:sp>
      <p:sp>
        <p:nvSpPr>
          <p:cNvPr id="3" name="Vertical Text Placeholder 2"/>
          <p:cNvSpPr>
            <a:spLocks noGrp="1"/>
          </p:cNvSpPr>
          <p:nvPr>
            <p:ph type="body" orient="vert" idx="1"/>
          </p:nvPr>
        </p:nvSpPr>
        <p:spPr>
          <a:xfrm>
            <a:off x="1258888" y="260350"/>
            <a:ext cx="5408612" cy="5400675"/>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089042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9D6027-F7C7-4EF3-85DD-09E27ACEEACA}"/>
              </a:ext>
            </a:extLst>
          </p:cNvPr>
          <p:cNvSpPr>
            <a:spLocks noGrp="1"/>
          </p:cNvSpPr>
          <p:nvPr>
            <p:ph type="dt" sz="half" idx="10"/>
          </p:nvPr>
        </p:nvSpPr>
        <p:spPr>
          <a:xfrm>
            <a:off x="5504656" y="6438900"/>
            <a:ext cx="1802924" cy="215900"/>
          </a:xfrm>
          <a:prstGeom prst="rect">
            <a:avLst/>
          </a:prstGeom>
        </p:spPr>
        <p:txBody>
          <a:bodyPr vert="horz" lIns="91440" tIns="45720" rIns="91440" bIns="45720" rtlCol="0" anchor="ctr"/>
          <a:lstStyle>
            <a:defPPr>
              <a:defRPr lang="zh-CN"/>
            </a:defPPr>
            <a:lvl1pPr marL="0" algn="ctr" defTabSz="914400" rtl="0" eaLnBrk="1" latinLnBrk="0" hangingPunct="1">
              <a:defRPr lang="zh-CN" altLang="en-US" sz="1000" kern="1200" smtClean="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AC8AADD-89B7-4C82-828E-949BF875E818}" type="datetime1">
              <a:rPr lang="en-US" altLang="zh-CN" smtClean="0"/>
              <a:pPr/>
              <a:t>1/24/2024</a:t>
            </a:fld>
            <a:endParaRPr lang="zh-CN" altLang="en-US"/>
          </a:p>
        </p:txBody>
      </p:sp>
      <p:sp>
        <p:nvSpPr>
          <p:cNvPr id="3" name="Footer Placeholder 2">
            <a:extLst>
              <a:ext uri="{FF2B5EF4-FFF2-40B4-BE49-F238E27FC236}">
                <a16:creationId xmlns:a16="http://schemas.microsoft.com/office/drawing/2014/main" id="{66262BA1-A5A7-45F4-B365-E880E1C324C3}"/>
              </a:ext>
            </a:extLst>
          </p:cNvPr>
          <p:cNvSpPr>
            <a:spLocks noGrp="1"/>
          </p:cNvSpPr>
          <p:nvPr>
            <p:ph type="ftr" sz="quarter" idx="11"/>
          </p:nvPr>
        </p:nvSpPr>
        <p:spPr>
          <a:xfrm>
            <a:off x="660401" y="6438900"/>
            <a:ext cx="3992171" cy="215900"/>
          </a:xfrm>
          <a:prstGeom prst="rect">
            <a:avLst/>
          </a:prstGeom>
        </p:spPr>
        <p:txBody>
          <a:bodyPr vert="horz" lIns="91440" tIns="45720" rIns="91440" bIns="45720" rtlCol="0" anchor="ctr"/>
          <a:lstStyle>
            <a:defPPr>
              <a:defRPr lang="zh-CN"/>
            </a:defPPr>
            <a:lvl1pPr marL="0" algn="l" defTabSz="914400" rtl="0" eaLnBrk="1" latinLnBrk="0" hangingPunct="1">
              <a:defRPr lang="zh-CN" altLang="en-US"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 name="Slide Number Placeholder 3">
            <a:extLst>
              <a:ext uri="{FF2B5EF4-FFF2-40B4-BE49-F238E27FC236}">
                <a16:creationId xmlns:a16="http://schemas.microsoft.com/office/drawing/2014/main" id="{F80CF1E8-0939-4B4D-A4D3-E47E208FC47E}"/>
              </a:ext>
            </a:extLst>
          </p:cNvPr>
          <p:cNvSpPr>
            <a:spLocks noGrp="1"/>
          </p:cNvSpPr>
          <p:nvPr>
            <p:ph type="sldNum" sz="quarter" idx="12"/>
          </p:nvPr>
        </p:nvSpPr>
        <p:spPr>
          <a:xfrm>
            <a:off x="8857452" y="6438900"/>
            <a:ext cx="2661448" cy="215900"/>
          </a:xfrm>
          <a:prstGeom prst="rect">
            <a:avLst/>
          </a:prstGeom>
        </p:spPr>
        <p:txBody>
          <a:bodyPr vert="horz" lIns="91440" tIns="45720" rIns="91440" bIns="45720" rtlCol="0" anchor="ctr"/>
          <a:lstStyle>
            <a:defPPr>
              <a:defRPr lang="zh-CN"/>
            </a:defPPr>
            <a:lvl1pPr marL="0" algn="r" defTabSz="914400" rtl="0" eaLnBrk="1" latinLnBrk="0" hangingPunct="1">
              <a:defRPr lang="zh-CN" altLang="en-US" sz="1000" kern="1200" smtClean="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65B630-C7FF-41C0-9923-C5E5E29EED81}" type="slidenum">
              <a:rPr lang="en-US" altLang="zh-CN" smtClean="0"/>
              <a:pPr/>
              <a:t>‹#›</a:t>
            </a:fld>
            <a:endParaRPr lang="zh-CN" altLang="en-US"/>
          </a:p>
        </p:txBody>
      </p:sp>
    </p:spTree>
    <p:extLst>
      <p:ext uri="{BB962C8B-B14F-4D97-AF65-F5344CB8AC3E}">
        <p14:creationId xmlns:p14="http://schemas.microsoft.com/office/powerpoint/2010/main" val="12857537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9D6027-F7C7-4EF3-85DD-09E27ACEEACA}"/>
              </a:ext>
            </a:extLst>
          </p:cNvPr>
          <p:cNvSpPr>
            <a:spLocks noGrp="1"/>
          </p:cNvSpPr>
          <p:nvPr>
            <p:ph type="dt" sz="half" idx="10"/>
          </p:nvPr>
        </p:nvSpPr>
        <p:spPr>
          <a:xfrm>
            <a:off x="5504656" y="6438900"/>
            <a:ext cx="1802924" cy="215900"/>
          </a:xfrm>
          <a:prstGeom prst="rect">
            <a:avLst/>
          </a:prstGeom>
        </p:spPr>
        <p:txBody>
          <a:bodyPr vert="horz" lIns="91440" tIns="45720" rIns="91440" bIns="45720" rtlCol="0" anchor="ctr"/>
          <a:lstStyle>
            <a:defPPr>
              <a:defRPr lang="zh-CN"/>
            </a:defPPr>
            <a:lvl1pPr marL="0" algn="ctr" defTabSz="914400" rtl="0" eaLnBrk="1" latinLnBrk="0" hangingPunct="1">
              <a:defRPr lang="zh-CN" altLang="en-US" sz="1000" kern="1200" smtClean="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AC8AADD-89B7-4C82-828E-949BF875E818}" type="datetime1">
              <a:rPr lang="en-US" altLang="zh-CN" smtClean="0"/>
              <a:pPr/>
              <a:t>1/24/2024</a:t>
            </a:fld>
            <a:endParaRPr lang="zh-CN" altLang="en-US"/>
          </a:p>
        </p:txBody>
      </p:sp>
      <p:sp>
        <p:nvSpPr>
          <p:cNvPr id="3" name="Footer Placeholder 2">
            <a:extLst>
              <a:ext uri="{FF2B5EF4-FFF2-40B4-BE49-F238E27FC236}">
                <a16:creationId xmlns:a16="http://schemas.microsoft.com/office/drawing/2014/main" id="{66262BA1-A5A7-45F4-B365-E880E1C324C3}"/>
              </a:ext>
            </a:extLst>
          </p:cNvPr>
          <p:cNvSpPr>
            <a:spLocks noGrp="1"/>
          </p:cNvSpPr>
          <p:nvPr>
            <p:ph type="ftr" sz="quarter" idx="11"/>
          </p:nvPr>
        </p:nvSpPr>
        <p:spPr>
          <a:xfrm>
            <a:off x="660401" y="6438900"/>
            <a:ext cx="3992171" cy="215900"/>
          </a:xfrm>
          <a:prstGeom prst="rect">
            <a:avLst/>
          </a:prstGeom>
        </p:spPr>
        <p:txBody>
          <a:bodyPr vert="horz" lIns="91440" tIns="45720" rIns="91440" bIns="45720" rtlCol="0" anchor="ctr"/>
          <a:lstStyle>
            <a:defPPr>
              <a:defRPr lang="zh-CN"/>
            </a:defPPr>
            <a:lvl1pPr marL="0" algn="l" defTabSz="914400" rtl="0" eaLnBrk="1" latinLnBrk="0" hangingPunct="1">
              <a:defRPr lang="zh-CN" altLang="en-US"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 name="Slide Number Placeholder 3">
            <a:extLst>
              <a:ext uri="{FF2B5EF4-FFF2-40B4-BE49-F238E27FC236}">
                <a16:creationId xmlns:a16="http://schemas.microsoft.com/office/drawing/2014/main" id="{F80CF1E8-0939-4B4D-A4D3-E47E208FC47E}"/>
              </a:ext>
            </a:extLst>
          </p:cNvPr>
          <p:cNvSpPr>
            <a:spLocks noGrp="1"/>
          </p:cNvSpPr>
          <p:nvPr>
            <p:ph type="sldNum" sz="quarter" idx="12"/>
          </p:nvPr>
        </p:nvSpPr>
        <p:spPr>
          <a:xfrm>
            <a:off x="8857452" y="6438900"/>
            <a:ext cx="2661448" cy="215900"/>
          </a:xfrm>
          <a:prstGeom prst="rect">
            <a:avLst/>
          </a:prstGeom>
        </p:spPr>
        <p:txBody>
          <a:bodyPr vert="horz" lIns="91440" tIns="45720" rIns="91440" bIns="45720" rtlCol="0" anchor="ctr"/>
          <a:lstStyle>
            <a:defPPr>
              <a:defRPr lang="zh-CN"/>
            </a:defPPr>
            <a:lvl1pPr marL="0" algn="r" defTabSz="914400" rtl="0" eaLnBrk="1" latinLnBrk="0" hangingPunct="1">
              <a:defRPr lang="zh-CN" altLang="en-US" sz="1000" kern="1200" smtClean="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65B630-C7FF-41C0-9923-C5E5E29EED81}" type="slidenum">
              <a:rPr lang="en-US" altLang="zh-CN" smtClean="0"/>
              <a:pPr/>
              <a:t>‹#›</a:t>
            </a:fld>
            <a:endParaRPr lang="zh-CN" altLang="en-US"/>
          </a:p>
        </p:txBody>
      </p:sp>
    </p:spTree>
    <p:extLst>
      <p:ext uri="{BB962C8B-B14F-4D97-AF65-F5344CB8AC3E}">
        <p14:creationId xmlns:p14="http://schemas.microsoft.com/office/powerpoint/2010/main" val="19928262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9D6027-F7C7-4EF3-85DD-09E27ACEEACA}"/>
              </a:ext>
            </a:extLst>
          </p:cNvPr>
          <p:cNvSpPr>
            <a:spLocks noGrp="1"/>
          </p:cNvSpPr>
          <p:nvPr>
            <p:ph type="dt" sz="half" idx="10"/>
          </p:nvPr>
        </p:nvSpPr>
        <p:spPr>
          <a:xfrm>
            <a:off x="5504656" y="6438900"/>
            <a:ext cx="1802924" cy="215900"/>
          </a:xfrm>
          <a:prstGeom prst="rect">
            <a:avLst/>
          </a:prstGeom>
        </p:spPr>
        <p:txBody>
          <a:bodyPr vert="horz" lIns="91440" tIns="45720" rIns="91440" bIns="45720" rtlCol="0" anchor="ctr"/>
          <a:lstStyle>
            <a:defPPr>
              <a:defRPr lang="zh-CN"/>
            </a:defPPr>
            <a:lvl1pPr marL="0" algn="ctr" defTabSz="914400" rtl="0" eaLnBrk="1" latinLnBrk="0" hangingPunct="1">
              <a:defRPr lang="zh-CN" altLang="en-US" sz="1000" kern="1200" smtClean="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47EF135-3F60-4AB7-983A-E5B8C86ECC6A}" type="datetime1">
              <a:rPr lang="en-US" altLang="zh-CN" smtClean="0"/>
              <a:pPr/>
              <a:t>1/24/2024</a:t>
            </a:fld>
            <a:endParaRPr lang="zh-CN" altLang="en-US"/>
          </a:p>
        </p:txBody>
      </p:sp>
      <p:sp>
        <p:nvSpPr>
          <p:cNvPr id="3" name="Footer Placeholder 2">
            <a:extLst>
              <a:ext uri="{FF2B5EF4-FFF2-40B4-BE49-F238E27FC236}">
                <a16:creationId xmlns:a16="http://schemas.microsoft.com/office/drawing/2014/main" id="{66262BA1-A5A7-45F4-B365-E880E1C324C3}"/>
              </a:ext>
            </a:extLst>
          </p:cNvPr>
          <p:cNvSpPr>
            <a:spLocks noGrp="1"/>
          </p:cNvSpPr>
          <p:nvPr>
            <p:ph type="ftr" sz="quarter" idx="11"/>
          </p:nvPr>
        </p:nvSpPr>
        <p:spPr>
          <a:xfrm>
            <a:off x="660401" y="6438900"/>
            <a:ext cx="3992171" cy="215900"/>
          </a:xfrm>
          <a:prstGeom prst="rect">
            <a:avLst/>
          </a:prstGeom>
        </p:spPr>
        <p:txBody>
          <a:bodyPr vert="horz" lIns="91440" tIns="45720" rIns="91440" bIns="45720" rtlCol="0" anchor="ctr"/>
          <a:lstStyle>
            <a:defPPr>
              <a:defRPr lang="zh-CN"/>
            </a:defPPr>
            <a:lvl1pPr marL="0" algn="l" defTabSz="914400" rtl="0" eaLnBrk="1" latinLnBrk="0" hangingPunct="1">
              <a:defRPr lang="zh-CN" altLang="en-US"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 name="Slide Number Placeholder 3">
            <a:extLst>
              <a:ext uri="{FF2B5EF4-FFF2-40B4-BE49-F238E27FC236}">
                <a16:creationId xmlns:a16="http://schemas.microsoft.com/office/drawing/2014/main" id="{F80CF1E8-0939-4B4D-A4D3-E47E208FC47E}"/>
              </a:ext>
            </a:extLst>
          </p:cNvPr>
          <p:cNvSpPr>
            <a:spLocks noGrp="1"/>
          </p:cNvSpPr>
          <p:nvPr>
            <p:ph type="sldNum" sz="quarter" idx="12"/>
          </p:nvPr>
        </p:nvSpPr>
        <p:spPr>
          <a:xfrm>
            <a:off x="8857452" y="6438900"/>
            <a:ext cx="2661448" cy="215900"/>
          </a:xfrm>
          <a:prstGeom prst="rect">
            <a:avLst/>
          </a:prstGeom>
        </p:spPr>
        <p:txBody>
          <a:bodyPr vert="horz" lIns="91440" tIns="45720" rIns="91440" bIns="45720" rtlCol="0" anchor="ctr"/>
          <a:lstStyle>
            <a:defPPr>
              <a:defRPr lang="zh-CN"/>
            </a:defPPr>
            <a:lvl1pPr marL="0" algn="r" defTabSz="914400" rtl="0" eaLnBrk="1" latinLnBrk="0" hangingPunct="1">
              <a:defRPr lang="zh-CN" altLang="en-US" sz="1000" kern="1200" smtClean="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65B630-C7FF-41C0-9923-C5E5E29EED81}" type="slidenum">
              <a:rPr lang="en-US" altLang="zh-CN" smtClean="0"/>
              <a:pPr/>
              <a:t>‹#›</a:t>
            </a:fld>
            <a:endParaRPr lang="zh-CN" altLang="en-US"/>
          </a:p>
        </p:txBody>
      </p:sp>
    </p:spTree>
    <p:extLst>
      <p:ext uri="{BB962C8B-B14F-4D97-AF65-F5344CB8AC3E}">
        <p14:creationId xmlns:p14="http://schemas.microsoft.com/office/powerpoint/2010/main" val="2504439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351058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a:t>Click to edit Master title style</a:t>
            </a:r>
            <a:endParaRPr lang="zh-CN" alt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zh-CN"/>
              <a:t>Click to edit Master text styles</a:t>
            </a:r>
          </a:p>
        </p:txBody>
      </p:sp>
    </p:spTree>
    <p:extLst>
      <p:ext uri="{BB962C8B-B14F-4D97-AF65-F5344CB8AC3E}">
        <p14:creationId xmlns:p14="http://schemas.microsoft.com/office/powerpoint/2010/main" val="3214362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sz="half" idx="1"/>
          </p:nvPr>
        </p:nvSpPr>
        <p:spPr>
          <a:xfrm>
            <a:off x="1258888" y="1844675"/>
            <a:ext cx="3595687" cy="3816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5006975" y="1844675"/>
            <a:ext cx="3597275" cy="3816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3537927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zh-CN"/>
              <a:t>Click to edit Master title style</a:t>
            </a:r>
            <a:endParaRPr lang="zh-CN" alt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3061264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Tree>
    <p:extLst>
      <p:ext uri="{BB962C8B-B14F-4D97-AF65-F5344CB8AC3E}">
        <p14:creationId xmlns:p14="http://schemas.microsoft.com/office/powerpoint/2010/main" val="2673475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09041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ltLang="zh-CN"/>
              <a:t>Click to edit Master title style</a:t>
            </a:r>
            <a:endParaRPr lang="zh-CN" alt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Tree>
    <p:extLst>
      <p:ext uri="{BB962C8B-B14F-4D97-AF65-F5344CB8AC3E}">
        <p14:creationId xmlns:p14="http://schemas.microsoft.com/office/powerpoint/2010/main" val="24900982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ltLang="zh-CN"/>
              <a:t>Click to edit Master title style</a:t>
            </a:r>
            <a:endParaRPr lang="zh-CN" alt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Tree>
    <p:extLst>
      <p:ext uri="{BB962C8B-B14F-4D97-AF65-F5344CB8AC3E}">
        <p14:creationId xmlns:p14="http://schemas.microsoft.com/office/powerpoint/2010/main" val="1611435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258888" y="260350"/>
            <a:ext cx="7413625" cy="91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zh-CN"/>
              <a:t>CLICK TO EDIT MASTER TITLE STYLE</a:t>
            </a:r>
          </a:p>
        </p:txBody>
      </p:sp>
      <p:sp>
        <p:nvSpPr>
          <p:cNvPr id="1027" name="Rectangle 3"/>
          <p:cNvSpPr>
            <a:spLocks noGrp="1" noChangeArrowheads="1"/>
          </p:cNvSpPr>
          <p:nvPr>
            <p:ph type="body" idx="1"/>
          </p:nvPr>
        </p:nvSpPr>
        <p:spPr bwMode="auto">
          <a:xfrm>
            <a:off x="1258888" y="1844675"/>
            <a:ext cx="7345362" cy="3816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8" name="Rectangle 7"/>
          <p:cNvSpPr>
            <a:spLocks noChangeArrowheads="1"/>
          </p:cNvSpPr>
          <p:nvPr userDrawn="1"/>
        </p:nvSpPr>
        <p:spPr bwMode="auto">
          <a:xfrm>
            <a:off x="0" y="0"/>
            <a:ext cx="755650" cy="6858000"/>
          </a:xfrm>
          <a:prstGeom prst="rect">
            <a:avLst/>
          </a:prstGeom>
          <a:solidFill>
            <a:srgbClr val="00328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29" name="Rectangle 8"/>
          <p:cNvSpPr>
            <a:spLocks noChangeArrowheads="1"/>
          </p:cNvSpPr>
          <p:nvPr userDrawn="1"/>
        </p:nvSpPr>
        <p:spPr bwMode="auto">
          <a:xfrm>
            <a:off x="395288" y="0"/>
            <a:ext cx="215900" cy="6858000"/>
          </a:xfrm>
          <a:prstGeom prst="rect">
            <a:avLst/>
          </a:prstGeom>
          <a:gradFill rotWithShape="1">
            <a:gsLst>
              <a:gs pos="0">
                <a:srgbClr val="AED1EF">
                  <a:alpha val="70000"/>
                </a:srgbClr>
              </a:gs>
              <a:gs pos="100000">
                <a:srgbClr val="51616F">
                  <a:alpha val="0"/>
                </a:srgb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30" name="Rectangle 12"/>
          <p:cNvSpPr>
            <a:spLocks noChangeArrowheads="1"/>
          </p:cNvSpPr>
          <p:nvPr userDrawn="1"/>
        </p:nvSpPr>
        <p:spPr bwMode="auto">
          <a:xfrm rot="-5400000">
            <a:off x="4464050" y="-3195637"/>
            <a:ext cx="215900" cy="9144000"/>
          </a:xfrm>
          <a:prstGeom prst="rect">
            <a:avLst/>
          </a:prstGeom>
          <a:gradFill rotWithShape="1">
            <a:gsLst>
              <a:gs pos="0">
                <a:srgbClr val="AED1EF">
                  <a:alpha val="60001"/>
                </a:srgbClr>
              </a:gs>
              <a:gs pos="100000">
                <a:srgbClr val="51616F">
                  <a:alpha val="0"/>
                </a:srgb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pic>
        <p:nvPicPr>
          <p:cNvPr id="1031" name="Picture 13" descr="Logo and Title"/>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5940425" y="5876925"/>
            <a:ext cx="265906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95"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6" r:id="rId12"/>
    <p:sldLayoutId id="2147483697" r:id="rId13"/>
    <p:sldLayoutId id="2147483698" r:id="rId14"/>
  </p:sldLayoutIdLst>
  <p:txStyles>
    <p:titleStyle>
      <a:lvl1pPr algn="l" rtl="0" eaLnBrk="0" fontAlgn="base" hangingPunct="0">
        <a:spcBef>
          <a:spcPct val="0"/>
        </a:spcBef>
        <a:spcAft>
          <a:spcPct val="0"/>
        </a:spcAft>
        <a:defRPr sz="3000">
          <a:solidFill>
            <a:schemeClr val="accent2"/>
          </a:solidFill>
          <a:latin typeface="+mj-lt"/>
          <a:ea typeface="+mj-ea"/>
          <a:cs typeface="+mj-cs"/>
        </a:defRPr>
      </a:lvl1pPr>
      <a:lvl2pPr algn="l" rtl="0" eaLnBrk="0" fontAlgn="base" hangingPunct="0">
        <a:spcBef>
          <a:spcPct val="0"/>
        </a:spcBef>
        <a:spcAft>
          <a:spcPct val="0"/>
        </a:spcAft>
        <a:defRPr sz="3000">
          <a:solidFill>
            <a:schemeClr val="accent2"/>
          </a:solidFill>
          <a:latin typeface="Arial" charset="0"/>
          <a:ea typeface="ＭＳ Ｐゴシック" pitchFamily="34" charset="-128"/>
        </a:defRPr>
      </a:lvl2pPr>
      <a:lvl3pPr algn="l" rtl="0" eaLnBrk="0" fontAlgn="base" hangingPunct="0">
        <a:spcBef>
          <a:spcPct val="0"/>
        </a:spcBef>
        <a:spcAft>
          <a:spcPct val="0"/>
        </a:spcAft>
        <a:defRPr sz="3000">
          <a:solidFill>
            <a:schemeClr val="accent2"/>
          </a:solidFill>
          <a:latin typeface="Arial" charset="0"/>
          <a:ea typeface="ＭＳ Ｐゴシック" pitchFamily="34" charset="-128"/>
        </a:defRPr>
      </a:lvl3pPr>
      <a:lvl4pPr algn="l" rtl="0" eaLnBrk="0" fontAlgn="base" hangingPunct="0">
        <a:spcBef>
          <a:spcPct val="0"/>
        </a:spcBef>
        <a:spcAft>
          <a:spcPct val="0"/>
        </a:spcAft>
        <a:defRPr sz="3000">
          <a:solidFill>
            <a:schemeClr val="accent2"/>
          </a:solidFill>
          <a:latin typeface="Arial" charset="0"/>
          <a:ea typeface="ＭＳ Ｐゴシック" pitchFamily="34" charset="-128"/>
        </a:defRPr>
      </a:lvl4pPr>
      <a:lvl5pPr algn="l" rtl="0" eaLnBrk="0" fontAlgn="base" hangingPunct="0">
        <a:spcBef>
          <a:spcPct val="0"/>
        </a:spcBef>
        <a:spcAft>
          <a:spcPct val="0"/>
        </a:spcAft>
        <a:defRPr sz="3000">
          <a:solidFill>
            <a:schemeClr val="accent2"/>
          </a:solidFill>
          <a:latin typeface="Arial" charset="0"/>
          <a:ea typeface="ＭＳ Ｐゴシック" pitchFamily="34" charset="-128"/>
        </a:defRPr>
      </a:lvl5pPr>
      <a:lvl6pPr marL="457200" algn="l" rtl="0" fontAlgn="base">
        <a:spcBef>
          <a:spcPct val="0"/>
        </a:spcBef>
        <a:spcAft>
          <a:spcPct val="0"/>
        </a:spcAft>
        <a:defRPr sz="3000">
          <a:solidFill>
            <a:schemeClr val="accent2"/>
          </a:solidFill>
          <a:latin typeface="Arial" charset="0"/>
          <a:ea typeface="ＭＳ Ｐゴシック" pitchFamily="34" charset="-128"/>
        </a:defRPr>
      </a:lvl6pPr>
      <a:lvl7pPr marL="914400" algn="l" rtl="0" fontAlgn="base">
        <a:spcBef>
          <a:spcPct val="0"/>
        </a:spcBef>
        <a:spcAft>
          <a:spcPct val="0"/>
        </a:spcAft>
        <a:defRPr sz="3000">
          <a:solidFill>
            <a:schemeClr val="accent2"/>
          </a:solidFill>
          <a:latin typeface="Arial" charset="0"/>
          <a:ea typeface="ＭＳ Ｐゴシック" pitchFamily="34" charset="-128"/>
        </a:defRPr>
      </a:lvl7pPr>
      <a:lvl8pPr marL="1371600" algn="l" rtl="0" fontAlgn="base">
        <a:spcBef>
          <a:spcPct val="0"/>
        </a:spcBef>
        <a:spcAft>
          <a:spcPct val="0"/>
        </a:spcAft>
        <a:defRPr sz="3000">
          <a:solidFill>
            <a:schemeClr val="accent2"/>
          </a:solidFill>
          <a:latin typeface="Arial" charset="0"/>
          <a:ea typeface="ＭＳ Ｐゴシック" pitchFamily="34" charset="-128"/>
        </a:defRPr>
      </a:lvl8pPr>
      <a:lvl9pPr marL="1828800" algn="l" rtl="0" fontAlgn="base">
        <a:spcBef>
          <a:spcPct val="0"/>
        </a:spcBef>
        <a:spcAft>
          <a:spcPct val="0"/>
        </a:spcAft>
        <a:defRPr sz="3000">
          <a:solidFill>
            <a:schemeClr val="accent2"/>
          </a:solidFill>
          <a:latin typeface="Arial" charset="0"/>
          <a:ea typeface="ＭＳ Ｐゴシック" pitchFamily="34" charset="-128"/>
        </a:defRPr>
      </a:lvl9pPr>
    </p:titleStyle>
    <p:bodyStyle>
      <a:lvl1pPr marL="342900" indent="-342900" algn="l" rtl="0" eaLnBrk="0" fontAlgn="base" hangingPunct="0">
        <a:spcBef>
          <a:spcPct val="20000"/>
        </a:spcBef>
        <a:spcAft>
          <a:spcPct val="0"/>
        </a:spcAft>
        <a:buFont typeface="Wingdings" pitchFamily="2" charset="2"/>
        <a:buChar char="q"/>
        <a:defRPr>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1600">
          <a:solidFill>
            <a:schemeClr val="tx1"/>
          </a:solidFill>
          <a:latin typeface="+mn-lt"/>
          <a:ea typeface="+mn-ea"/>
        </a:defRPr>
      </a:lvl2pPr>
      <a:lvl3pPr marL="1200150" indent="-285750" algn="l" rtl="0" eaLnBrk="0" fontAlgn="base" hangingPunct="0">
        <a:spcBef>
          <a:spcPct val="20000"/>
        </a:spcBef>
        <a:spcAft>
          <a:spcPct val="0"/>
        </a:spcAft>
        <a:buFont typeface="Wingdings" pitchFamily="2" charset="2"/>
        <a:buChar char="§"/>
        <a:defRPr sz="1400">
          <a:solidFill>
            <a:schemeClr val="tx1"/>
          </a:solidFill>
          <a:latin typeface="+mn-lt"/>
          <a:ea typeface="+mn-ea"/>
        </a:defRPr>
      </a:lvl3pPr>
      <a:lvl4pPr marL="1600200" indent="-228600" algn="l" rtl="0" eaLnBrk="0" fontAlgn="base" hangingPunct="0">
        <a:spcBef>
          <a:spcPct val="20000"/>
        </a:spcBef>
        <a:spcAft>
          <a:spcPct val="0"/>
        </a:spcAft>
        <a:defRPr sz="1200">
          <a:solidFill>
            <a:schemeClr val="tx1"/>
          </a:solidFill>
          <a:latin typeface="+mn-lt"/>
          <a:ea typeface="+mn-ea"/>
        </a:defRPr>
      </a:lvl4pPr>
      <a:lvl5pPr marL="2057400" indent="-228600" algn="l" rtl="0" eaLnBrk="0" fontAlgn="base" hangingPunct="0">
        <a:spcBef>
          <a:spcPct val="20000"/>
        </a:spcBef>
        <a:spcAft>
          <a:spcPct val="0"/>
        </a:spcAft>
        <a:defRPr sz="1000">
          <a:solidFill>
            <a:schemeClr val="tx1"/>
          </a:solidFill>
          <a:latin typeface="+mn-lt"/>
          <a:ea typeface="+mn-ea"/>
        </a:defRPr>
      </a:lvl5pPr>
      <a:lvl6pPr marL="2514600" indent="-228600" algn="l" rtl="0" fontAlgn="base">
        <a:spcBef>
          <a:spcPct val="20000"/>
        </a:spcBef>
        <a:spcAft>
          <a:spcPct val="0"/>
        </a:spcAft>
        <a:defRPr sz="1000">
          <a:solidFill>
            <a:schemeClr val="tx1"/>
          </a:solidFill>
          <a:latin typeface="+mn-lt"/>
          <a:ea typeface="+mn-ea"/>
        </a:defRPr>
      </a:lvl6pPr>
      <a:lvl7pPr marL="2971800" indent="-228600" algn="l" rtl="0" fontAlgn="base">
        <a:spcBef>
          <a:spcPct val="20000"/>
        </a:spcBef>
        <a:spcAft>
          <a:spcPct val="0"/>
        </a:spcAft>
        <a:defRPr sz="1000">
          <a:solidFill>
            <a:schemeClr val="tx1"/>
          </a:solidFill>
          <a:latin typeface="+mn-lt"/>
          <a:ea typeface="+mn-ea"/>
        </a:defRPr>
      </a:lvl7pPr>
      <a:lvl8pPr marL="3429000" indent="-228600" algn="l" rtl="0" fontAlgn="base">
        <a:spcBef>
          <a:spcPct val="20000"/>
        </a:spcBef>
        <a:spcAft>
          <a:spcPct val="0"/>
        </a:spcAft>
        <a:defRPr sz="1000">
          <a:solidFill>
            <a:schemeClr val="tx1"/>
          </a:solidFill>
          <a:latin typeface="+mn-lt"/>
          <a:ea typeface="+mn-ea"/>
        </a:defRPr>
      </a:lvl8pPr>
      <a:lvl9pPr marL="3886200" indent="-228600" algn="l" rtl="0" fontAlgn="base">
        <a:spcBef>
          <a:spcPct val="20000"/>
        </a:spcBef>
        <a:spcAft>
          <a:spcPct val="0"/>
        </a:spcAft>
        <a:defRPr sz="1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9552" y="2716574"/>
            <a:ext cx="8231832" cy="731520"/>
          </a:xfrm>
        </p:spPr>
        <p:txBody>
          <a:bodyPr/>
          <a:lstStyle/>
          <a:p>
            <a:pPr algn="ctr"/>
            <a:r>
              <a:rPr lang="en-US" altLang="zh-CN" dirty="0"/>
              <a:t>Evaluating Vulnerabilities and Implementing Solutions for MD5 Digital Signatures</a:t>
            </a:r>
            <a:endParaRPr lang="en-US" dirty="0"/>
          </a:p>
        </p:txBody>
      </p:sp>
      <p:sp>
        <p:nvSpPr>
          <p:cNvPr id="3" name="Subtitle 2"/>
          <p:cNvSpPr>
            <a:spLocks noGrp="1"/>
          </p:cNvSpPr>
          <p:nvPr>
            <p:ph type="subTitle" idx="1"/>
          </p:nvPr>
        </p:nvSpPr>
        <p:spPr>
          <a:xfrm>
            <a:off x="5562600" y="4221088"/>
            <a:ext cx="3352800" cy="1080120"/>
          </a:xfrm>
        </p:spPr>
        <p:txBody>
          <a:bodyPr/>
          <a:lstStyle/>
          <a:p>
            <a:pPr algn="ctr"/>
            <a:r>
              <a:rPr lang="en-US" sz="2400" dirty="0"/>
              <a:t>CAN304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899592" y="188640"/>
            <a:ext cx="8064896" cy="914400"/>
          </a:xfrm>
        </p:spPr>
        <p:txBody>
          <a:bodyPr/>
          <a:lstStyle/>
          <a:p>
            <a:pPr eaLnBrk="1" hangingPunct="1"/>
            <a:r>
              <a:rPr kumimoji="1" lang="en-US" altLang="zh-CN" sz="3600" b="1" dirty="0">
                <a:solidFill>
                  <a:srgbClr val="000066"/>
                </a:solidFill>
                <a:latin typeface="Arial Black" pitchFamily="34" charset="0"/>
                <a:ea typeface="创艺繁黑体"/>
                <a:cs typeface="创艺繁黑体"/>
              </a:rPr>
              <a:t>Proposed solution and novelty</a:t>
            </a:r>
            <a:r>
              <a:rPr kumimoji="1" lang="zh-CN" altLang="en-US" sz="3600" b="1" dirty="0">
                <a:solidFill>
                  <a:srgbClr val="000066"/>
                </a:solidFill>
                <a:latin typeface="Arial Black" panose="020B0A04020102020204" pitchFamily="34" charset="0"/>
                <a:ea typeface="创艺繁黑体"/>
                <a:cs typeface="创艺繁黑体"/>
              </a:rPr>
              <a:t>：</a:t>
            </a:r>
            <a:endParaRPr lang="en-US" altLang="zh-CN" sz="3400" dirty="0"/>
          </a:p>
        </p:txBody>
      </p:sp>
      <p:sp>
        <p:nvSpPr>
          <p:cNvPr id="4" name="文本框 3">
            <a:extLst>
              <a:ext uri="{FF2B5EF4-FFF2-40B4-BE49-F238E27FC236}">
                <a16:creationId xmlns:a16="http://schemas.microsoft.com/office/drawing/2014/main" id="{E1C3B6D7-534C-9891-DC21-9FE9BC7D80D6}"/>
              </a:ext>
            </a:extLst>
          </p:cNvPr>
          <p:cNvSpPr txBox="1"/>
          <p:nvPr/>
        </p:nvSpPr>
        <p:spPr>
          <a:xfrm>
            <a:off x="917895" y="1767006"/>
            <a:ext cx="7704856" cy="4154984"/>
          </a:xfrm>
          <a:prstGeom prst="rect">
            <a:avLst/>
          </a:prstGeom>
          <a:noFill/>
        </p:spPr>
        <p:txBody>
          <a:bodyPr wrap="square" rtlCol="0">
            <a:spAutoFit/>
          </a:bodyPr>
          <a:lstStyle/>
          <a:p>
            <a:r>
              <a:rPr lang="en-US" altLang="zh-CN" dirty="0">
                <a:solidFill>
                  <a:schemeClr val="accent6"/>
                </a:solidFill>
                <a:latin typeface="Arial Black" panose="020B0A04020102020204" pitchFamily="34" charset="0"/>
              </a:rPr>
              <a:t>Novel solution:</a:t>
            </a:r>
          </a:p>
          <a:p>
            <a:endParaRPr lang="en-US" altLang="zh-CN" dirty="0">
              <a:solidFill>
                <a:schemeClr val="accent6"/>
              </a:solidFill>
              <a:latin typeface="Arial Black" panose="020B0A04020102020204" pitchFamily="34" charset="0"/>
            </a:endParaRPr>
          </a:p>
          <a:p>
            <a:pPr marL="285750" indent="-285750">
              <a:buFont typeface="Wingdings" panose="05000000000000000000" pitchFamily="2" charset="2"/>
              <a:buChar char="ü"/>
            </a:pPr>
            <a:r>
              <a:rPr lang="en-US" altLang="zh-CN" sz="1800" dirty="0">
                <a:solidFill>
                  <a:schemeClr val="accent6"/>
                </a:solidFill>
                <a:latin typeface="Arial Black" panose="020B0A04020102020204" pitchFamily="34" charset="0"/>
              </a:rPr>
              <a:t>  Utilizing a symmetric encryption algorithm:</a:t>
            </a:r>
          </a:p>
          <a:p>
            <a:r>
              <a:rPr lang="en-US" altLang="zh-CN" sz="1800" dirty="0">
                <a:solidFill>
                  <a:schemeClr val="accent6"/>
                </a:solidFill>
                <a:latin typeface="Arial Black" panose="020B0A04020102020204" pitchFamily="34" charset="0"/>
              </a:rPr>
              <a:t>          Keep the secret key remain confidential and secure between the sender and receiver.</a:t>
            </a:r>
          </a:p>
          <a:p>
            <a:endParaRPr lang="en-US" altLang="zh-CN" sz="1800" dirty="0">
              <a:solidFill>
                <a:schemeClr val="accent6"/>
              </a:solidFill>
              <a:latin typeface="Arial Black" panose="020B0A04020102020204" pitchFamily="34" charset="0"/>
            </a:endParaRPr>
          </a:p>
          <a:p>
            <a:pPr marL="285750" indent="-285750">
              <a:buFont typeface="Wingdings" panose="05000000000000000000" pitchFamily="2" charset="2"/>
              <a:buChar char="ü"/>
            </a:pPr>
            <a:r>
              <a:rPr lang="en-US" altLang="zh-CN" sz="1800" dirty="0">
                <a:solidFill>
                  <a:schemeClr val="accent6"/>
                </a:solidFill>
                <a:latin typeface="Arial Black" panose="020B0A04020102020204" pitchFamily="34" charset="0"/>
              </a:rPr>
              <a:t>  Adding a random “padding” value:</a:t>
            </a:r>
          </a:p>
          <a:p>
            <a:r>
              <a:rPr lang="en-US" altLang="zh-CN" sz="1800" dirty="0">
                <a:solidFill>
                  <a:schemeClr val="accent6"/>
                </a:solidFill>
                <a:latin typeface="Arial Black" panose="020B0A04020102020204" pitchFamily="34" charset="0"/>
              </a:rPr>
              <a:t>          Complicating the attacker's task of determining the correct input message.</a:t>
            </a:r>
          </a:p>
          <a:p>
            <a:endParaRPr lang="en-US" altLang="zh-CN" sz="1800" dirty="0">
              <a:solidFill>
                <a:schemeClr val="accent6"/>
              </a:solidFill>
              <a:latin typeface="Arial Black" panose="020B0A04020102020204" pitchFamily="34" charset="0"/>
            </a:endParaRPr>
          </a:p>
          <a:p>
            <a:pPr marL="285750" indent="-285750">
              <a:buFont typeface="Wingdings" panose="05000000000000000000" pitchFamily="2" charset="2"/>
              <a:buChar char="ü"/>
            </a:pPr>
            <a:r>
              <a:rPr lang="zh-CN" altLang="en-US" sz="1800" dirty="0">
                <a:solidFill>
                  <a:schemeClr val="accent6"/>
                </a:solidFill>
                <a:latin typeface="Arial Black" panose="020B0A04020102020204" pitchFamily="34" charset="0"/>
              </a:rPr>
              <a:t>  </a:t>
            </a:r>
            <a:r>
              <a:rPr lang="en-US" altLang="zh-CN" sz="1800" dirty="0">
                <a:solidFill>
                  <a:schemeClr val="accent6"/>
                </a:solidFill>
                <a:latin typeface="Arial Black" panose="020B0A04020102020204" pitchFamily="34" charset="0"/>
              </a:rPr>
              <a:t>Compare hash value after computing:</a:t>
            </a:r>
          </a:p>
          <a:p>
            <a:r>
              <a:rPr lang="en-US" altLang="zh-CN" sz="1800" dirty="0">
                <a:solidFill>
                  <a:schemeClr val="accent6"/>
                </a:solidFill>
                <a:latin typeface="Arial Black" panose="020B0A04020102020204" pitchFamily="34" charset="0"/>
              </a:rPr>
              <a:t>          The receiver decrypts the encoded hash value using the secret key and subsequently compares the decrypted hash value to the original message's hash value.</a:t>
            </a:r>
            <a:endParaRPr lang="zh-CN" altLang="en-US" sz="1800" dirty="0">
              <a:solidFill>
                <a:schemeClr val="accent6"/>
              </a:solidFill>
              <a:latin typeface="Arial Black" panose="020B0A04020102020204" pitchFamily="34" charset="0"/>
            </a:endParaRPr>
          </a:p>
        </p:txBody>
      </p:sp>
    </p:spTree>
    <p:extLst>
      <p:ext uri="{BB962C8B-B14F-4D97-AF65-F5344CB8AC3E}">
        <p14:creationId xmlns:p14="http://schemas.microsoft.com/office/powerpoint/2010/main" val="3411597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kumimoji="1" lang="en-US" altLang="zh-CN" sz="3600" b="1" dirty="0">
                <a:solidFill>
                  <a:srgbClr val="000066"/>
                </a:solidFill>
                <a:latin typeface="Arial Black" pitchFamily="34" charset="0"/>
                <a:ea typeface="创艺繁黑体"/>
                <a:cs typeface="创艺繁黑体"/>
              </a:rPr>
              <a:t>Implementation and Testing</a:t>
            </a:r>
            <a:r>
              <a:rPr kumimoji="1" lang="zh-CN" altLang="en-US" sz="3600" b="1" dirty="0">
                <a:solidFill>
                  <a:srgbClr val="000066"/>
                </a:solidFill>
                <a:latin typeface="Arial Black" pitchFamily="34" charset="0"/>
                <a:ea typeface="创艺繁黑体"/>
                <a:cs typeface="创艺繁黑体"/>
              </a:rPr>
              <a:t>：</a:t>
            </a:r>
            <a:endParaRPr lang="en-US" altLang="zh-CN" sz="3400" dirty="0"/>
          </a:p>
        </p:txBody>
      </p:sp>
      <p:sp>
        <p:nvSpPr>
          <p:cNvPr id="4099" name="Rectangle 3"/>
          <p:cNvSpPr>
            <a:spLocks noGrp="1" noChangeArrowheads="1"/>
          </p:cNvSpPr>
          <p:nvPr>
            <p:ph type="body" idx="1"/>
          </p:nvPr>
        </p:nvSpPr>
        <p:spPr>
          <a:xfrm>
            <a:off x="1038921" y="1412776"/>
            <a:ext cx="7633592" cy="1656184"/>
          </a:xfrm>
        </p:spPr>
        <p:txBody>
          <a:bodyPr/>
          <a:lstStyle/>
          <a:p>
            <a:pPr>
              <a:defRPr/>
            </a:pPr>
            <a:r>
              <a:rPr kumimoji="1" lang="en-US" altLang="zh-CN" sz="1600" dirty="0">
                <a:solidFill>
                  <a:srgbClr val="000066"/>
                </a:solidFill>
                <a:latin typeface="Arial Black" pitchFamily="34" charset="0"/>
                <a:ea typeface="创艺繁黑体"/>
                <a:cs typeface="创艺繁黑体"/>
              </a:rPr>
              <a:t>Use Python to implement the MD5 algorithms. </a:t>
            </a:r>
          </a:p>
          <a:p>
            <a:pPr>
              <a:defRPr/>
            </a:pPr>
            <a:r>
              <a:rPr kumimoji="1" lang="en-US" altLang="zh-CN" sz="1600" dirty="0">
                <a:solidFill>
                  <a:srgbClr val="000066"/>
                </a:solidFill>
                <a:latin typeface="Arial Black" pitchFamily="34" charset="0"/>
                <a:ea typeface="创艺繁黑体"/>
                <a:cs typeface="创艺繁黑体"/>
              </a:rPr>
              <a:t>Core components: input segmentation and FFGGHHII.</a:t>
            </a:r>
          </a:p>
          <a:p>
            <a:pPr>
              <a:defRPr/>
            </a:pPr>
            <a:r>
              <a:rPr kumimoji="1" lang="en-US" altLang="zh-CN" sz="1600" dirty="0">
                <a:solidFill>
                  <a:srgbClr val="000066"/>
                </a:solidFill>
                <a:latin typeface="Arial Black" pitchFamily="34" charset="0"/>
                <a:ea typeface="创艺繁黑体"/>
                <a:cs typeface="创艺繁黑体"/>
              </a:rPr>
              <a:t>MD5 hash generation for input strings</a:t>
            </a:r>
          </a:p>
          <a:p>
            <a:pPr>
              <a:defRPr/>
            </a:pPr>
            <a:r>
              <a:rPr kumimoji="1" lang="en-US" altLang="zh-CN" sz="1600" dirty="0">
                <a:solidFill>
                  <a:srgbClr val="000066"/>
                </a:solidFill>
                <a:latin typeface="Arial Black" pitchFamily="34" charset="0"/>
                <a:ea typeface="创艺繁黑体"/>
                <a:cs typeface="创艺繁黑体"/>
              </a:rPr>
              <a:t>Improved encryption and verification process by substring replacement in MD5 output.</a:t>
            </a:r>
          </a:p>
          <a:p>
            <a:pPr>
              <a:defRPr/>
            </a:pPr>
            <a:endParaRPr kumimoji="1" lang="en-US" altLang="zh-CN" sz="1600" dirty="0">
              <a:solidFill>
                <a:srgbClr val="000066"/>
              </a:solidFill>
              <a:latin typeface="Arial Black" pitchFamily="34" charset="0"/>
              <a:ea typeface="创艺繁黑体"/>
              <a:cs typeface="创艺繁黑体"/>
            </a:endParaRPr>
          </a:p>
        </p:txBody>
      </p:sp>
      <p:pic>
        <p:nvPicPr>
          <p:cNvPr id="2" name="图片 1">
            <a:extLst>
              <a:ext uri="{FF2B5EF4-FFF2-40B4-BE49-F238E27FC236}">
                <a16:creationId xmlns:a16="http://schemas.microsoft.com/office/drawing/2014/main" id="{F5EBA770-899D-5294-CD3A-A071B2BF9829}"/>
              </a:ext>
            </a:extLst>
          </p:cNvPr>
          <p:cNvPicPr>
            <a:picLocks noChangeAspect="1"/>
          </p:cNvPicPr>
          <p:nvPr/>
        </p:nvPicPr>
        <p:blipFill>
          <a:blip r:embed="rId3"/>
          <a:stretch>
            <a:fillRect/>
          </a:stretch>
        </p:blipFill>
        <p:spPr>
          <a:xfrm>
            <a:off x="1258887" y="2852936"/>
            <a:ext cx="7561584" cy="1800200"/>
          </a:xfrm>
          <a:prstGeom prst="rect">
            <a:avLst/>
          </a:prstGeom>
        </p:spPr>
      </p:pic>
      <p:pic>
        <p:nvPicPr>
          <p:cNvPr id="3" name="图片 2">
            <a:extLst>
              <a:ext uri="{FF2B5EF4-FFF2-40B4-BE49-F238E27FC236}">
                <a16:creationId xmlns:a16="http://schemas.microsoft.com/office/drawing/2014/main" id="{5D3DBC7E-194B-DE8F-F5F4-29BE0AAD1C3A}"/>
              </a:ext>
            </a:extLst>
          </p:cNvPr>
          <p:cNvPicPr>
            <a:picLocks noChangeAspect="1"/>
          </p:cNvPicPr>
          <p:nvPr/>
        </p:nvPicPr>
        <p:blipFill>
          <a:blip r:embed="rId4"/>
          <a:stretch>
            <a:fillRect/>
          </a:stretch>
        </p:blipFill>
        <p:spPr>
          <a:xfrm>
            <a:off x="1258888" y="4725144"/>
            <a:ext cx="7561584" cy="2132856"/>
          </a:xfrm>
          <a:prstGeom prst="rect">
            <a:avLst/>
          </a:prstGeom>
        </p:spPr>
      </p:pic>
    </p:spTree>
    <p:extLst>
      <p:ext uri="{BB962C8B-B14F-4D97-AF65-F5344CB8AC3E}">
        <p14:creationId xmlns:p14="http://schemas.microsoft.com/office/powerpoint/2010/main" val="1067476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899592" y="188640"/>
            <a:ext cx="8064896" cy="914400"/>
          </a:xfrm>
        </p:spPr>
        <p:txBody>
          <a:bodyPr/>
          <a:lstStyle/>
          <a:p>
            <a:pPr eaLnBrk="1" hangingPunct="1"/>
            <a:r>
              <a:rPr kumimoji="1" lang="en-US" altLang="zh-CN" sz="3600" b="1" dirty="0">
                <a:solidFill>
                  <a:srgbClr val="000066"/>
                </a:solidFill>
                <a:latin typeface="Arial Black" pitchFamily="34" charset="0"/>
                <a:ea typeface="创艺繁黑体"/>
                <a:cs typeface="创艺繁黑体"/>
              </a:rPr>
              <a:t>Implementation and Testing</a:t>
            </a:r>
            <a:r>
              <a:rPr kumimoji="1" lang="zh-CN" altLang="en-US" sz="3600" b="1" dirty="0">
                <a:solidFill>
                  <a:srgbClr val="000066"/>
                </a:solidFill>
                <a:latin typeface="Arial Black" panose="020B0A04020102020204" pitchFamily="34" charset="0"/>
                <a:ea typeface="创艺繁黑体"/>
                <a:cs typeface="创艺繁黑体"/>
              </a:rPr>
              <a:t>：</a:t>
            </a:r>
            <a:endParaRPr lang="en-US" altLang="zh-CN" sz="3400" dirty="0"/>
          </a:p>
        </p:txBody>
      </p:sp>
      <p:sp>
        <p:nvSpPr>
          <p:cNvPr id="4" name="文本框 3">
            <a:extLst>
              <a:ext uri="{FF2B5EF4-FFF2-40B4-BE49-F238E27FC236}">
                <a16:creationId xmlns:a16="http://schemas.microsoft.com/office/drawing/2014/main" id="{E1C3B6D7-534C-9891-DC21-9FE9BC7D80D6}"/>
              </a:ext>
            </a:extLst>
          </p:cNvPr>
          <p:cNvSpPr txBox="1"/>
          <p:nvPr/>
        </p:nvSpPr>
        <p:spPr>
          <a:xfrm>
            <a:off x="933128" y="1484784"/>
            <a:ext cx="7704856" cy="369332"/>
          </a:xfrm>
          <a:prstGeom prst="rect">
            <a:avLst/>
          </a:prstGeom>
          <a:noFill/>
        </p:spPr>
        <p:txBody>
          <a:bodyPr wrap="square" rtlCol="0">
            <a:spAutoFit/>
          </a:bodyPr>
          <a:lstStyle/>
          <a:p>
            <a:r>
              <a:rPr lang="en-US" altLang="zh-CN" sz="1800" dirty="0">
                <a:solidFill>
                  <a:schemeClr val="accent6"/>
                </a:solidFill>
                <a:latin typeface="Arial Black" panose="020B0A04020102020204" pitchFamily="34" charset="0"/>
              </a:rPr>
              <a:t>Parameters:</a:t>
            </a:r>
            <a:endParaRPr lang="zh-CN" altLang="en-US" sz="1800" dirty="0">
              <a:solidFill>
                <a:schemeClr val="accent6"/>
              </a:solidFill>
              <a:latin typeface="Arial Black" panose="020B0A04020102020204" pitchFamily="34" charset="0"/>
            </a:endParaRPr>
          </a:p>
        </p:txBody>
      </p:sp>
      <p:pic>
        <p:nvPicPr>
          <p:cNvPr id="3" name="图片 2">
            <a:extLst>
              <a:ext uri="{FF2B5EF4-FFF2-40B4-BE49-F238E27FC236}">
                <a16:creationId xmlns:a16="http://schemas.microsoft.com/office/drawing/2014/main" id="{71E04AA1-6E68-7E71-CE2E-A596D4545A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576" y="1854116"/>
            <a:ext cx="8388424" cy="3951148"/>
          </a:xfrm>
          <a:prstGeom prst="rect">
            <a:avLst/>
          </a:prstGeom>
        </p:spPr>
      </p:pic>
    </p:spTree>
    <p:extLst>
      <p:ext uri="{BB962C8B-B14F-4D97-AF65-F5344CB8AC3E}">
        <p14:creationId xmlns:p14="http://schemas.microsoft.com/office/powerpoint/2010/main" val="29090748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864075" y="-180692"/>
            <a:ext cx="8064896" cy="914400"/>
          </a:xfrm>
        </p:spPr>
        <p:txBody>
          <a:bodyPr/>
          <a:lstStyle/>
          <a:p>
            <a:pPr eaLnBrk="1" hangingPunct="1"/>
            <a:r>
              <a:rPr kumimoji="1" lang="en-US" altLang="zh-CN" sz="3600" b="1" dirty="0">
                <a:solidFill>
                  <a:srgbClr val="000066"/>
                </a:solidFill>
                <a:latin typeface="Arial Black" pitchFamily="34" charset="0"/>
                <a:ea typeface="创艺繁黑体"/>
                <a:cs typeface="创艺繁黑体"/>
              </a:rPr>
              <a:t>Implementation and Testing</a:t>
            </a:r>
            <a:r>
              <a:rPr kumimoji="1" lang="zh-CN" altLang="en-US" sz="3600" b="1" dirty="0">
                <a:solidFill>
                  <a:srgbClr val="000066"/>
                </a:solidFill>
                <a:latin typeface="Arial Black" panose="020B0A04020102020204" pitchFamily="34" charset="0"/>
                <a:ea typeface="创艺繁黑体"/>
                <a:cs typeface="创艺繁黑体"/>
              </a:rPr>
              <a:t>：</a:t>
            </a:r>
            <a:endParaRPr lang="en-US" altLang="zh-CN" sz="3400" dirty="0"/>
          </a:p>
        </p:txBody>
      </p:sp>
      <p:sp>
        <p:nvSpPr>
          <p:cNvPr id="4" name="文本框 3">
            <a:extLst>
              <a:ext uri="{FF2B5EF4-FFF2-40B4-BE49-F238E27FC236}">
                <a16:creationId xmlns:a16="http://schemas.microsoft.com/office/drawing/2014/main" id="{E1C3B6D7-534C-9891-DC21-9FE9BC7D80D6}"/>
              </a:ext>
            </a:extLst>
          </p:cNvPr>
          <p:cNvSpPr txBox="1"/>
          <p:nvPr/>
        </p:nvSpPr>
        <p:spPr>
          <a:xfrm>
            <a:off x="844338" y="854772"/>
            <a:ext cx="7704856" cy="369332"/>
          </a:xfrm>
          <a:prstGeom prst="rect">
            <a:avLst/>
          </a:prstGeom>
          <a:noFill/>
        </p:spPr>
        <p:txBody>
          <a:bodyPr wrap="square" rtlCol="0">
            <a:spAutoFit/>
          </a:bodyPr>
          <a:lstStyle/>
          <a:p>
            <a:r>
              <a:rPr lang="en-US" altLang="zh-CN" sz="1800" dirty="0">
                <a:solidFill>
                  <a:schemeClr val="accent6"/>
                </a:solidFill>
                <a:latin typeface="Arial Black" panose="020B0A04020102020204" pitchFamily="34" charset="0"/>
              </a:rPr>
              <a:t>Demonstrate video:</a:t>
            </a:r>
            <a:endParaRPr lang="zh-CN" altLang="en-US" sz="1800" dirty="0">
              <a:solidFill>
                <a:schemeClr val="accent6"/>
              </a:solidFill>
              <a:latin typeface="Arial Black" panose="020B0A04020102020204" pitchFamily="34" charset="0"/>
            </a:endParaRPr>
          </a:p>
        </p:txBody>
      </p:sp>
      <p:pic>
        <p:nvPicPr>
          <p:cNvPr id="2" name="CAN304-MD5 – main.py 2023-04-30 21-44-50">
            <a:hlinkClick r:id="" action="ppaction://media"/>
            <a:extLst>
              <a:ext uri="{FF2B5EF4-FFF2-40B4-BE49-F238E27FC236}">
                <a16:creationId xmlns:a16="http://schemas.microsoft.com/office/drawing/2014/main" id="{AAC4BF00-71D1-23CD-FBB4-ACFF7AB001B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253940"/>
            <a:ext cx="9144000" cy="5604059"/>
          </a:xfrm>
          <a:prstGeom prst="rect">
            <a:avLst/>
          </a:prstGeom>
        </p:spPr>
      </p:pic>
    </p:spTree>
    <p:extLst>
      <p:ext uri="{BB962C8B-B14F-4D97-AF65-F5344CB8AC3E}">
        <p14:creationId xmlns:p14="http://schemas.microsoft.com/office/powerpoint/2010/main" val="2806534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42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899592" y="188640"/>
            <a:ext cx="8064896" cy="914400"/>
          </a:xfrm>
        </p:spPr>
        <p:txBody>
          <a:bodyPr/>
          <a:lstStyle/>
          <a:p>
            <a:pPr eaLnBrk="1" hangingPunct="1"/>
            <a:r>
              <a:rPr kumimoji="1" lang="en-US" altLang="zh-CN" sz="3600" b="1" dirty="0">
                <a:solidFill>
                  <a:srgbClr val="000066"/>
                </a:solidFill>
                <a:latin typeface="Arial Black" panose="020B0A04020102020204" pitchFamily="34" charset="0"/>
                <a:ea typeface="创艺繁黑体"/>
                <a:cs typeface="创艺繁黑体"/>
              </a:rPr>
              <a:t>Conclusion</a:t>
            </a:r>
            <a:r>
              <a:rPr kumimoji="1" lang="zh-CN" altLang="en-US" sz="3600" b="1" dirty="0">
                <a:solidFill>
                  <a:srgbClr val="000066"/>
                </a:solidFill>
                <a:latin typeface="Arial Black" panose="020B0A04020102020204" pitchFamily="34" charset="0"/>
                <a:ea typeface="创艺繁黑体"/>
                <a:cs typeface="创艺繁黑体"/>
              </a:rPr>
              <a:t>：</a:t>
            </a:r>
            <a:endParaRPr lang="en-US" altLang="zh-CN" sz="3400" dirty="0"/>
          </a:p>
        </p:txBody>
      </p:sp>
      <p:sp>
        <p:nvSpPr>
          <p:cNvPr id="4" name="文本框 3">
            <a:extLst>
              <a:ext uri="{FF2B5EF4-FFF2-40B4-BE49-F238E27FC236}">
                <a16:creationId xmlns:a16="http://schemas.microsoft.com/office/drawing/2014/main" id="{E1C3B6D7-534C-9891-DC21-9FE9BC7D80D6}"/>
              </a:ext>
            </a:extLst>
          </p:cNvPr>
          <p:cNvSpPr txBox="1"/>
          <p:nvPr/>
        </p:nvSpPr>
        <p:spPr>
          <a:xfrm>
            <a:off x="1079612" y="1772816"/>
            <a:ext cx="7704856" cy="3970318"/>
          </a:xfrm>
          <a:prstGeom prst="rect">
            <a:avLst/>
          </a:prstGeom>
          <a:noFill/>
        </p:spPr>
        <p:txBody>
          <a:bodyPr wrap="square" rtlCol="0">
            <a:spAutoFit/>
          </a:bodyPr>
          <a:lstStyle/>
          <a:p>
            <a:pPr marL="285750" indent="-285750">
              <a:buFont typeface="Wingdings" panose="05000000000000000000" pitchFamily="2" charset="2"/>
              <a:buChar char="l"/>
            </a:pPr>
            <a:r>
              <a:rPr lang="en-US" altLang="zh-CN" sz="1800" dirty="0">
                <a:solidFill>
                  <a:schemeClr val="accent6"/>
                </a:solidFill>
                <a:latin typeface="Arial Black" panose="020B0A04020102020204" pitchFamily="34" charset="0"/>
              </a:rPr>
              <a:t>MD5 algorithms: </a:t>
            </a:r>
          </a:p>
          <a:p>
            <a:r>
              <a:rPr lang="en-US" altLang="zh-CN" sz="1800" dirty="0">
                <a:solidFill>
                  <a:schemeClr val="accent6"/>
                </a:solidFill>
                <a:latin typeface="Arial Black" panose="020B0A04020102020204" pitchFamily="34" charset="0"/>
              </a:rPr>
              <a:t>        Consistency, Slow and Repetition Rate</a:t>
            </a:r>
          </a:p>
          <a:p>
            <a:pPr marL="285750" indent="-285750">
              <a:buFont typeface="Wingdings" panose="05000000000000000000" pitchFamily="2" charset="2"/>
              <a:buChar char="l"/>
            </a:pPr>
            <a:endParaRPr lang="en-US" altLang="zh-CN" sz="1800" dirty="0">
              <a:solidFill>
                <a:schemeClr val="accent6"/>
              </a:solidFill>
              <a:latin typeface="Arial Black" panose="020B0A04020102020204" pitchFamily="34" charset="0"/>
            </a:endParaRPr>
          </a:p>
          <a:p>
            <a:pPr marL="285750" indent="-285750">
              <a:buFont typeface="Wingdings" panose="05000000000000000000" pitchFamily="2" charset="2"/>
              <a:buChar char="l"/>
            </a:pPr>
            <a:endParaRPr lang="en-US" altLang="zh-CN" sz="1800" dirty="0">
              <a:solidFill>
                <a:schemeClr val="accent6"/>
              </a:solidFill>
              <a:latin typeface="Arial Black" panose="020B0A04020102020204" pitchFamily="34" charset="0"/>
            </a:endParaRPr>
          </a:p>
          <a:p>
            <a:pPr marL="285750" indent="-285750">
              <a:buFont typeface="Wingdings" panose="05000000000000000000" pitchFamily="2" charset="2"/>
              <a:buChar char="l"/>
            </a:pPr>
            <a:r>
              <a:rPr lang="en-US" altLang="zh-CN" sz="1800" dirty="0">
                <a:solidFill>
                  <a:schemeClr val="accent6"/>
                </a:solidFill>
                <a:latin typeface="Arial Black" panose="020B0A04020102020204" pitchFamily="34" charset="0"/>
              </a:rPr>
              <a:t>Enhancing MD5 security technologies used for digital signature</a:t>
            </a:r>
          </a:p>
          <a:p>
            <a:pPr marL="285750" indent="-285750">
              <a:buFont typeface="Wingdings" panose="05000000000000000000" pitchFamily="2" charset="2"/>
              <a:buChar char="l"/>
            </a:pPr>
            <a:endParaRPr lang="en-US" altLang="zh-CN" sz="1800" dirty="0">
              <a:solidFill>
                <a:schemeClr val="accent6"/>
              </a:solidFill>
              <a:latin typeface="Arial Black" panose="020B0A04020102020204" pitchFamily="34" charset="0"/>
            </a:endParaRPr>
          </a:p>
          <a:p>
            <a:pPr marL="285750" indent="-285750">
              <a:buFont typeface="Wingdings" panose="05000000000000000000" pitchFamily="2" charset="2"/>
              <a:buChar char="l"/>
            </a:pPr>
            <a:endParaRPr lang="en-US" altLang="zh-CN" sz="1800" dirty="0">
              <a:solidFill>
                <a:schemeClr val="accent6"/>
              </a:solidFill>
              <a:latin typeface="Arial Black" panose="020B0A04020102020204" pitchFamily="34" charset="0"/>
            </a:endParaRPr>
          </a:p>
          <a:p>
            <a:pPr marL="285750" indent="-285750">
              <a:buFont typeface="Wingdings" panose="05000000000000000000" pitchFamily="2" charset="2"/>
              <a:buChar char="l"/>
            </a:pPr>
            <a:r>
              <a:rPr lang="en-US" altLang="zh-CN" sz="1800" dirty="0">
                <a:solidFill>
                  <a:schemeClr val="accent6"/>
                </a:solidFill>
                <a:latin typeface="Arial Black" panose="020B0A04020102020204" pitchFamily="34" charset="0"/>
              </a:rPr>
              <a:t>Limitations of MD5 improvements</a:t>
            </a:r>
          </a:p>
          <a:p>
            <a:r>
              <a:rPr lang="en-US" altLang="zh-CN" sz="1800" dirty="0">
                <a:solidFill>
                  <a:schemeClr val="accent6"/>
                </a:solidFill>
                <a:latin typeface="Arial Black" panose="020B0A04020102020204" pitchFamily="34" charset="0"/>
              </a:rPr>
              <a:t>        (Do not resolve fundamental weaknesses)</a:t>
            </a:r>
          </a:p>
          <a:p>
            <a:pPr marL="285750" indent="-285750">
              <a:buFont typeface="Wingdings" panose="05000000000000000000" pitchFamily="2" charset="2"/>
              <a:buChar char="l"/>
            </a:pPr>
            <a:endParaRPr lang="en-US" altLang="zh-CN" sz="1800" dirty="0">
              <a:solidFill>
                <a:schemeClr val="accent6"/>
              </a:solidFill>
              <a:latin typeface="Arial Black" panose="020B0A04020102020204" pitchFamily="34" charset="0"/>
            </a:endParaRPr>
          </a:p>
          <a:p>
            <a:pPr marL="285750" indent="-285750">
              <a:buFont typeface="Wingdings" panose="05000000000000000000" pitchFamily="2" charset="2"/>
              <a:buChar char="l"/>
            </a:pPr>
            <a:endParaRPr lang="en-US" altLang="zh-CN" sz="1800" dirty="0">
              <a:solidFill>
                <a:schemeClr val="accent6"/>
              </a:solidFill>
              <a:latin typeface="Arial Black" panose="020B0A04020102020204" pitchFamily="34" charset="0"/>
            </a:endParaRPr>
          </a:p>
          <a:p>
            <a:pPr marL="285750" indent="-285750">
              <a:buFont typeface="Wingdings" panose="05000000000000000000" pitchFamily="2" charset="2"/>
              <a:buChar char="l"/>
            </a:pPr>
            <a:r>
              <a:rPr lang="en-US" altLang="zh-CN" sz="1800" dirty="0">
                <a:solidFill>
                  <a:schemeClr val="accent6"/>
                </a:solidFill>
                <a:latin typeface="Arial Black" panose="020B0A04020102020204" pitchFamily="34" charset="0"/>
              </a:rPr>
              <a:t>Transition to More Secure Hashing Algorithms</a:t>
            </a:r>
          </a:p>
          <a:p>
            <a:r>
              <a:rPr lang="en-US" altLang="zh-CN" sz="1800" dirty="0">
                <a:solidFill>
                  <a:schemeClr val="accent6"/>
                </a:solidFill>
                <a:latin typeface="Arial Black" panose="020B0A04020102020204" pitchFamily="34" charset="0"/>
              </a:rPr>
              <a:t>        (Like SHA-256)</a:t>
            </a:r>
            <a:endParaRPr lang="zh-CN" altLang="en-US" sz="1800" dirty="0">
              <a:solidFill>
                <a:schemeClr val="accent6"/>
              </a:solidFill>
              <a:latin typeface="Arial Black" panose="020B0A04020102020204" pitchFamily="34" charset="0"/>
            </a:endParaRPr>
          </a:p>
        </p:txBody>
      </p:sp>
    </p:spTree>
    <p:extLst>
      <p:ext uri="{BB962C8B-B14F-4D97-AF65-F5344CB8AC3E}">
        <p14:creationId xmlns:p14="http://schemas.microsoft.com/office/powerpoint/2010/main" val="23951463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0"/>
          <p:cNvSpPr>
            <a:spLocks noChangeArrowheads="1"/>
          </p:cNvSpPr>
          <p:nvPr/>
        </p:nvSpPr>
        <p:spPr bwMode="auto">
          <a:xfrm>
            <a:off x="1403350" y="2349500"/>
            <a:ext cx="6696075" cy="172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eaLnBrk="1" hangingPunct="1"/>
            <a:r>
              <a:rPr lang="en-US" altLang="zh-CN" sz="9600" b="1" dirty="0">
                <a:solidFill>
                  <a:schemeClr val="bg1"/>
                </a:solidFill>
              </a:rPr>
              <a:t>Thank You</a:t>
            </a:r>
          </a:p>
          <a:p>
            <a:pPr algn="ctr" eaLnBrk="1" hangingPunct="1"/>
            <a:r>
              <a:rPr lang="en-US" altLang="zh-CN" sz="6000" b="1" dirty="0">
                <a:solidFill>
                  <a:schemeClr val="bg1"/>
                </a:solidFill>
              </a:rPr>
              <a:t>Question?</a:t>
            </a:r>
            <a:endParaRPr lang="zh-CN" altLang="en-US" sz="6000" b="1"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971600" y="227667"/>
            <a:ext cx="7413625" cy="914400"/>
          </a:xfrm>
        </p:spPr>
        <p:txBody>
          <a:bodyPr/>
          <a:lstStyle/>
          <a:p>
            <a:pPr eaLnBrk="1" hangingPunct="1"/>
            <a:r>
              <a:rPr kumimoji="1" lang="en-US" altLang="zh-CN" sz="4000" b="1" dirty="0">
                <a:solidFill>
                  <a:srgbClr val="000066"/>
                </a:solidFill>
                <a:latin typeface="Arial Black" pitchFamily="34" charset="0"/>
                <a:ea typeface="创艺繁黑体"/>
                <a:cs typeface="创艺繁黑体"/>
              </a:rPr>
              <a:t>Content</a:t>
            </a:r>
            <a:r>
              <a:rPr kumimoji="1" lang="zh-CN" altLang="en-US" sz="3600" b="1" dirty="0">
                <a:solidFill>
                  <a:srgbClr val="000066"/>
                </a:solidFill>
                <a:latin typeface="Arial Black" pitchFamily="34" charset="0"/>
                <a:ea typeface="创艺繁黑体"/>
                <a:cs typeface="创艺繁黑体"/>
              </a:rPr>
              <a:t>：</a:t>
            </a:r>
            <a:endParaRPr lang="en-US" altLang="zh-CN" sz="3400" dirty="0"/>
          </a:p>
        </p:txBody>
      </p:sp>
      <p:sp>
        <p:nvSpPr>
          <p:cNvPr id="4099" name="Rectangle 3"/>
          <p:cNvSpPr>
            <a:spLocks noGrp="1" noChangeArrowheads="1"/>
          </p:cNvSpPr>
          <p:nvPr>
            <p:ph type="body" idx="1"/>
          </p:nvPr>
        </p:nvSpPr>
        <p:spPr>
          <a:xfrm>
            <a:off x="1258888" y="1916832"/>
            <a:ext cx="7345362" cy="4032598"/>
          </a:xfrm>
        </p:spPr>
        <p:txBody>
          <a:bodyPr/>
          <a:lstStyle/>
          <a:p>
            <a:pPr>
              <a:defRPr/>
            </a:pPr>
            <a:r>
              <a:rPr kumimoji="1" lang="en-US" altLang="zh-CN" dirty="0">
                <a:solidFill>
                  <a:srgbClr val="000066"/>
                </a:solidFill>
                <a:latin typeface="Arial Black" pitchFamily="34" charset="0"/>
                <a:ea typeface="创艺繁黑体"/>
                <a:cs typeface="创艺繁黑体"/>
              </a:rPr>
              <a:t>1. Introduction, Motivation and Background</a:t>
            </a:r>
          </a:p>
          <a:p>
            <a:pPr>
              <a:defRPr/>
            </a:pPr>
            <a:r>
              <a:rPr kumimoji="1" lang="en-US" altLang="zh-CN" dirty="0">
                <a:solidFill>
                  <a:srgbClr val="000066"/>
                </a:solidFill>
                <a:latin typeface="Arial Black" pitchFamily="34" charset="0"/>
                <a:ea typeface="创艺繁黑体"/>
                <a:cs typeface="创艺繁黑体"/>
              </a:rPr>
              <a:t>2. Literature Survey</a:t>
            </a:r>
          </a:p>
          <a:p>
            <a:pPr>
              <a:defRPr/>
            </a:pPr>
            <a:r>
              <a:rPr kumimoji="1" lang="en-US" altLang="zh-CN" dirty="0">
                <a:solidFill>
                  <a:srgbClr val="000066"/>
                </a:solidFill>
                <a:latin typeface="Arial Black" pitchFamily="34" charset="0"/>
                <a:ea typeface="创艺繁黑体"/>
                <a:cs typeface="创艺繁黑体"/>
              </a:rPr>
              <a:t>3. Problem Identification</a:t>
            </a:r>
          </a:p>
          <a:p>
            <a:pPr marL="0" indent="0">
              <a:buNone/>
              <a:defRPr/>
            </a:pPr>
            <a:r>
              <a:rPr kumimoji="1" lang="en-US" altLang="zh-CN" dirty="0">
                <a:solidFill>
                  <a:srgbClr val="000066"/>
                </a:solidFill>
                <a:latin typeface="Arial Black" pitchFamily="34" charset="0"/>
                <a:ea typeface="创艺繁黑体"/>
                <a:cs typeface="创艺繁黑体"/>
              </a:rPr>
              <a:t>        3.1 High collision rate</a:t>
            </a:r>
          </a:p>
          <a:p>
            <a:pPr marL="0" indent="0">
              <a:buNone/>
              <a:defRPr/>
            </a:pPr>
            <a:r>
              <a:rPr kumimoji="1" lang="en-US" altLang="zh-CN" dirty="0">
                <a:solidFill>
                  <a:srgbClr val="000066"/>
                </a:solidFill>
                <a:latin typeface="Arial Black" pitchFamily="34" charset="0"/>
                <a:ea typeface="创艺繁黑体"/>
                <a:cs typeface="创艺繁黑体"/>
              </a:rPr>
              <a:t>        3.2 Slow execution speed</a:t>
            </a:r>
          </a:p>
          <a:p>
            <a:pPr marL="0" indent="0">
              <a:buNone/>
              <a:defRPr/>
            </a:pPr>
            <a:r>
              <a:rPr kumimoji="1" lang="en-US" altLang="zh-CN" dirty="0">
                <a:solidFill>
                  <a:srgbClr val="000066"/>
                </a:solidFill>
                <a:latin typeface="Arial Black" pitchFamily="34" charset="0"/>
                <a:ea typeface="创艺繁黑体"/>
                <a:cs typeface="创艺繁黑体"/>
              </a:rPr>
              <a:t>        3.3 Length extension attack</a:t>
            </a:r>
          </a:p>
          <a:p>
            <a:pPr>
              <a:defRPr/>
            </a:pPr>
            <a:r>
              <a:rPr kumimoji="1" lang="en-US" altLang="zh-CN" dirty="0">
                <a:solidFill>
                  <a:srgbClr val="000066"/>
                </a:solidFill>
                <a:latin typeface="Arial Black" pitchFamily="34" charset="0"/>
                <a:ea typeface="创艺繁黑体"/>
                <a:cs typeface="创艺繁黑体"/>
              </a:rPr>
              <a:t>4. Proposed solution and novelty</a:t>
            </a:r>
          </a:p>
          <a:p>
            <a:pPr marL="0" indent="0">
              <a:buNone/>
              <a:defRPr/>
            </a:pPr>
            <a:r>
              <a:rPr kumimoji="1" lang="en-US" altLang="zh-CN" dirty="0">
                <a:solidFill>
                  <a:srgbClr val="000066"/>
                </a:solidFill>
                <a:latin typeface="Arial Black" pitchFamily="34" charset="0"/>
                <a:ea typeface="创艺繁黑体"/>
                <a:cs typeface="创艺繁黑体"/>
              </a:rPr>
              <a:t>        4.1 Optional solution</a:t>
            </a:r>
          </a:p>
          <a:p>
            <a:pPr marL="0" indent="0">
              <a:buNone/>
              <a:defRPr/>
            </a:pPr>
            <a:r>
              <a:rPr kumimoji="1" lang="en-US" altLang="zh-CN" dirty="0">
                <a:solidFill>
                  <a:srgbClr val="000066"/>
                </a:solidFill>
                <a:latin typeface="Arial Black" pitchFamily="34" charset="0"/>
                <a:ea typeface="创艺繁黑体"/>
                <a:cs typeface="创艺繁黑体"/>
              </a:rPr>
              <a:t>        4.2 Novel solution</a:t>
            </a:r>
          </a:p>
          <a:p>
            <a:pPr>
              <a:defRPr/>
            </a:pPr>
            <a:r>
              <a:rPr kumimoji="1" lang="en-US" altLang="zh-CN" dirty="0">
                <a:solidFill>
                  <a:srgbClr val="000066"/>
                </a:solidFill>
                <a:latin typeface="Arial Black" pitchFamily="34" charset="0"/>
                <a:ea typeface="创艺繁黑体"/>
                <a:cs typeface="创艺繁黑体"/>
              </a:rPr>
              <a:t>5. Implementation and Testing</a:t>
            </a:r>
          </a:p>
          <a:p>
            <a:pPr>
              <a:defRPr/>
            </a:pPr>
            <a:r>
              <a:rPr kumimoji="1" lang="en-US" altLang="zh-CN" dirty="0">
                <a:solidFill>
                  <a:srgbClr val="000066"/>
                </a:solidFill>
                <a:latin typeface="Arial Black" pitchFamily="34" charset="0"/>
                <a:ea typeface="创艺繁黑体"/>
                <a:cs typeface="创艺繁黑体"/>
              </a:rPr>
              <a:t>6. Conclusion </a:t>
            </a:r>
          </a:p>
          <a:p>
            <a:pPr lvl="8">
              <a:defRPr/>
            </a:pPr>
            <a:endParaRPr kumimoji="1" lang="en-US" altLang="zh-CN" dirty="0">
              <a:solidFill>
                <a:srgbClr val="000066"/>
              </a:solidFill>
              <a:latin typeface="Arial Black" pitchFamily="34" charset="0"/>
              <a:ea typeface="创艺繁黑体"/>
              <a:cs typeface="创艺繁黑体"/>
            </a:endParaRPr>
          </a:p>
        </p:txBody>
      </p:sp>
      <p:pic>
        <p:nvPicPr>
          <p:cNvPr id="1026" name="Picture 2" descr="数字签名图解（What is a Digital Signature） - 慢慢赚钱博客">
            <a:extLst>
              <a:ext uri="{FF2B5EF4-FFF2-40B4-BE49-F238E27FC236}">
                <a16:creationId xmlns:a16="http://schemas.microsoft.com/office/drawing/2014/main" id="{B23830D3-CDD3-8E5A-A54F-EE8BBA5D79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6136" y="2780928"/>
            <a:ext cx="3289138" cy="248420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enerate MD5 Hash from Multiple Files in Folder">
            <a:extLst>
              <a:ext uri="{FF2B5EF4-FFF2-40B4-BE49-F238E27FC236}">
                <a16:creationId xmlns:a16="http://schemas.microsoft.com/office/drawing/2014/main" id="{8BAC44FE-4C81-297B-8EF1-E1D824E5FC2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41564" y="193095"/>
            <a:ext cx="2448272" cy="98165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863117" y="0"/>
            <a:ext cx="8136904" cy="914400"/>
          </a:xfrm>
        </p:spPr>
        <p:txBody>
          <a:bodyPr/>
          <a:lstStyle/>
          <a:p>
            <a:pPr eaLnBrk="1" hangingPunct="1"/>
            <a:r>
              <a:rPr kumimoji="1" lang="en-US" altLang="zh-CN" sz="2800" b="1" dirty="0">
                <a:solidFill>
                  <a:srgbClr val="000066"/>
                </a:solidFill>
                <a:latin typeface="Arial Black" pitchFamily="34" charset="0"/>
                <a:ea typeface="创艺繁黑体"/>
                <a:cs typeface="创艺繁黑体"/>
              </a:rPr>
              <a:t>Introduction, Motivation and Background</a:t>
            </a:r>
            <a:endParaRPr lang="en-US" altLang="zh-CN" sz="2800" dirty="0"/>
          </a:p>
        </p:txBody>
      </p:sp>
      <p:sp>
        <p:nvSpPr>
          <p:cNvPr id="4099" name="Rectangle 3"/>
          <p:cNvSpPr>
            <a:spLocks noGrp="1" noChangeArrowheads="1"/>
          </p:cNvSpPr>
          <p:nvPr>
            <p:ph type="body" idx="1"/>
          </p:nvPr>
        </p:nvSpPr>
        <p:spPr>
          <a:xfrm>
            <a:off x="863117" y="1520824"/>
            <a:ext cx="8136903" cy="4716487"/>
          </a:xfrm>
        </p:spPr>
        <p:txBody>
          <a:bodyPr/>
          <a:lstStyle/>
          <a:p>
            <a:pPr>
              <a:buFont typeface="Wingdings" panose="05000000000000000000" pitchFamily="2" charset="2"/>
              <a:buChar char="Ø"/>
              <a:defRPr/>
            </a:pPr>
            <a:r>
              <a:rPr kumimoji="1" lang="en-US" altLang="zh-CN" dirty="0">
                <a:solidFill>
                  <a:srgbClr val="000066"/>
                </a:solidFill>
                <a:latin typeface="Arial Black" pitchFamily="34" charset="0"/>
                <a:ea typeface="创艺繁黑体"/>
                <a:cs typeface="创艺繁黑体"/>
              </a:rPr>
              <a:t>Intro:</a:t>
            </a:r>
          </a:p>
          <a:p>
            <a:pPr marL="0" indent="0">
              <a:buNone/>
              <a:defRPr/>
            </a:pPr>
            <a:r>
              <a:rPr kumimoji="1" lang="en-US" altLang="zh-CN" dirty="0">
                <a:solidFill>
                  <a:srgbClr val="000066"/>
                </a:solidFill>
                <a:latin typeface="Arial Black" pitchFamily="34" charset="0"/>
                <a:ea typeface="创艺繁黑体"/>
                <a:cs typeface="创艺繁黑体"/>
              </a:rPr>
              <a:t>          MD5 digital signature technology </a:t>
            </a:r>
          </a:p>
          <a:p>
            <a:pPr marL="0" indent="0">
              <a:buNone/>
              <a:defRPr/>
            </a:pPr>
            <a:r>
              <a:rPr kumimoji="1" lang="en-US" altLang="zh-CN" dirty="0">
                <a:solidFill>
                  <a:srgbClr val="000066"/>
                </a:solidFill>
                <a:latin typeface="Arial Black" pitchFamily="34" charset="0"/>
                <a:ea typeface="创艺繁黑体"/>
                <a:cs typeface="创艺繁黑体"/>
              </a:rPr>
              <a:t>          use to verify the authenticity and integrity</a:t>
            </a:r>
          </a:p>
          <a:p>
            <a:pPr marL="0" indent="0">
              <a:buNone/>
              <a:defRPr/>
            </a:pPr>
            <a:endParaRPr kumimoji="1" lang="en-US" altLang="zh-CN" dirty="0">
              <a:solidFill>
                <a:srgbClr val="000066"/>
              </a:solidFill>
              <a:latin typeface="Arial Black" pitchFamily="34" charset="0"/>
              <a:ea typeface="创艺繁黑体"/>
              <a:cs typeface="创艺繁黑体"/>
            </a:endParaRPr>
          </a:p>
          <a:p>
            <a:pPr>
              <a:buFont typeface="Wingdings" panose="05000000000000000000" pitchFamily="2" charset="2"/>
              <a:buChar char="Ø"/>
              <a:defRPr/>
            </a:pPr>
            <a:r>
              <a:rPr kumimoji="1" lang="en-US" altLang="zh-CN" dirty="0">
                <a:solidFill>
                  <a:srgbClr val="000066"/>
                </a:solidFill>
                <a:latin typeface="Arial Black" pitchFamily="34" charset="0"/>
                <a:ea typeface="创艺繁黑体"/>
                <a:cs typeface="创艺繁黑体"/>
              </a:rPr>
              <a:t>BG: </a:t>
            </a:r>
          </a:p>
          <a:p>
            <a:pPr>
              <a:buFont typeface="Arial" panose="020B0604020202020204" pitchFamily="34" charset="0"/>
              <a:buChar char="•"/>
              <a:defRPr/>
            </a:pPr>
            <a:r>
              <a:rPr kumimoji="1" lang="en-US" altLang="zh-CN" dirty="0">
                <a:solidFill>
                  <a:srgbClr val="000066"/>
                </a:solidFill>
                <a:latin typeface="Arial Black" pitchFamily="34" charset="0"/>
                <a:ea typeface="创艺繁黑体"/>
                <a:cs typeface="创艺繁黑体"/>
              </a:rPr>
              <a:t>     The rapid development of the Internet.</a:t>
            </a:r>
          </a:p>
          <a:p>
            <a:pPr>
              <a:buFont typeface="Arial" panose="020B0604020202020204" pitchFamily="34" charset="0"/>
              <a:buChar char="•"/>
              <a:defRPr/>
            </a:pPr>
            <a:r>
              <a:rPr kumimoji="1" lang="en-US" altLang="zh-CN" dirty="0">
                <a:solidFill>
                  <a:srgbClr val="000066"/>
                </a:solidFill>
                <a:latin typeface="Arial Black" pitchFamily="34" charset="0"/>
                <a:ea typeface="创艺繁黑体"/>
                <a:cs typeface="创艺繁黑体"/>
              </a:rPr>
              <a:t>     Security concerns become complex.</a:t>
            </a:r>
          </a:p>
          <a:p>
            <a:pPr>
              <a:buFont typeface="Arial" panose="020B0604020202020204" pitchFamily="34" charset="0"/>
              <a:buChar char="•"/>
              <a:defRPr/>
            </a:pPr>
            <a:r>
              <a:rPr kumimoji="1" lang="en-US" altLang="zh-CN" dirty="0">
                <a:solidFill>
                  <a:srgbClr val="000066"/>
                </a:solidFill>
                <a:latin typeface="Arial Black" pitchFamily="34" charset="0"/>
                <a:ea typeface="创艺繁黑体"/>
                <a:cs typeface="创艺繁黑体"/>
              </a:rPr>
              <a:t>     Unauthorized individuals can intercept and modify the transmitted data.</a:t>
            </a:r>
          </a:p>
          <a:p>
            <a:pPr marL="0" indent="0">
              <a:buNone/>
              <a:defRPr/>
            </a:pPr>
            <a:endParaRPr kumimoji="1" lang="en-US" altLang="zh-CN" dirty="0">
              <a:solidFill>
                <a:srgbClr val="000066"/>
              </a:solidFill>
              <a:latin typeface="Arial Black" pitchFamily="34" charset="0"/>
              <a:ea typeface="创艺繁黑体"/>
              <a:cs typeface="创艺繁黑体"/>
            </a:endParaRPr>
          </a:p>
          <a:p>
            <a:pPr>
              <a:buFont typeface="Wingdings" panose="05000000000000000000" pitchFamily="2" charset="2"/>
              <a:buChar char="Ø"/>
              <a:defRPr/>
            </a:pPr>
            <a:r>
              <a:rPr kumimoji="1" lang="en-US" altLang="zh-CN" dirty="0">
                <a:solidFill>
                  <a:srgbClr val="000066"/>
                </a:solidFill>
                <a:latin typeface="Arial Black" pitchFamily="34" charset="0"/>
                <a:ea typeface="创艺繁黑体"/>
                <a:cs typeface="创艺繁黑体"/>
              </a:rPr>
              <a:t>Motivation: </a:t>
            </a:r>
          </a:p>
          <a:p>
            <a:pPr>
              <a:buFont typeface="Arial" panose="020B0604020202020204" pitchFamily="34" charset="0"/>
              <a:buChar char="•"/>
              <a:defRPr/>
            </a:pPr>
            <a:r>
              <a:rPr kumimoji="1" lang="en-US" altLang="zh-CN" dirty="0">
                <a:solidFill>
                  <a:srgbClr val="000066"/>
                </a:solidFill>
                <a:latin typeface="Arial Black" pitchFamily="34" charset="0"/>
                <a:ea typeface="创艺繁黑体"/>
                <a:cs typeface="创艺繁黑体"/>
              </a:rPr>
              <a:t>     Create a unique signature to guarantee data authenticity.</a:t>
            </a:r>
          </a:p>
          <a:p>
            <a:pPr>
              <a:buFont typeface="Arial" panose="020B0604020202020204" pitchFamily="34" charset="0"/>
              <a:buChar char="•"/>
              <a:defRPr/>
            </a:pPr>
            <a:r>
              <a:rPr kumimoji="1" lang="en-US" altLang="zh-CN" dirty="0">
                <a:solidFill>
                  <a:srgbClr val="000066"/>
                </a:solidFill>
                <a:latin typeface="Arial Black" pitchFamily="34" charset="0"/>
                <a:ea typeface="创艺繁黑体"/>
                <a:cs typeface="创艺繁黑体"/>
              </a:rPr>
              <a:t>     Ensure the data hasn’t been tampered and prove a document is indeed signed.</a:t>
            </a:r>
          </a:p>
          <a:p>
            <a:pPr marL="0" indent="0">
              <a:buNone/>
              <a:defRPr/>
            </a:pPr>
            <a:endParaRPr kumimoji="1" lang="en-US" altLang="zh-CN" dirty="0">
              <a:solidFill>
                <a:srgbClr val="000066"/>
              </a:solidFill>
              <a:latin typeface="Arial Black" pitchFamily="34" charset="0"/>
              <a:ea typeface="创艺繁黑体"/>
              <a:cs typeface="创艺繁黑体"/>
            </a:endParaRPr>
          </a:p>
        </p:txBody>
      </p:sp>
    </p:spTree>
    <p:extLst>
      <p:ext uri="{BB962C8B-B14F-4D97-AF65-F5344CB8AC3E}">
        <p14:creationId xmlns:p14="http://schemas.microsoft.com/office/powerpoint/2010/main" val="3052498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865187" y="52390"/>
            <a:ext cx="7413625" cy="914400"/>
          </a:xfrm>
        </p:spPr>
        <p:txBody>
          <a:bodyPr/>
          <a:lstStyle/>
          <a:p>
            <a:pPr eaLnBrk="1" hangingPunct="1"/>
            <a:r>
              <a:rPr kumimoji="1" lang="en-US" altLang="zh-CN" sz="3600" b="1" dirty="0">
                <a:solidFill>
                  <a:srgbClr val="000066"/>
                </a:solidFill>
                <a:latin typeface="Arial Black" pitchFamily="34" charset="0"/>
                <a:ea typeface="创艺繁黑体"/>
                <a:cs typeface="创艺繁黑体"/>
              </a:rPr>
              <a:t>Literature survey</a:t>
            </a:r>
            <a:r>
              <a:rPr kumimoji="1" lang="zh-CN" altLang="en-US" sz="3600" b="1" dirty="0">
                <a:solidFill>
                  <a:srgbClr val="000066"/>
                </a:solidFill>
                <a:latin typeface="Arial Black" pitchFamily="34" charset="0"/>
                <a:ea typeface="创艺繁黑体"/>
                <a:cs typeface="创艺繁黑体"/>
              </a:rPr>
              <a:t>：</a:t>
            </a:r>
            <a:endParaRPr lang="en-US" altLang="zh-CN" sz="3400" dirty="0"/>
          </a:p>
        </p:txBody>
      </p:sp>
      <p:sp>
        <p:nvSpPr>
          <p:cNvPr id="4099" name="Rectangle 3"/>
          <p:cNvSpPr>
            <a:spLocks noGrp="1" noChangeArrowheads="1"/>
          </p:cNvSpPr>
          <p:nvPr>
            <p:ph type="body" idx="1"/>
          </p:nvPr>
        </p:nvSpPr>
        <p:spPr>
          <a:xfrm>
            <a:off x="849111" y="1394891"/>
            <a:ext cx="8316416" cy="3816350"/>
          </a:xfrm>
        </p:spPr>
        <p:txBody>
          <a:bodyPr/>
          <a:lstStyle/>
          <a:p>
            <a:pPr marL="0" indent="0">
              <a:buNone/>
              <a:defRPr/>
            </a:pPr>
            <a:r>
              <a:rPr kumimoji="1" lang="en-US" altLang="zh-CN" sz="2400" dirty="0">
                <a:solidFill>
                  <a:srgbClr val="000066"/>
                </a:solidFill>
                <a:latin typeface="Arial Black" pitchFamily="34" charset="0"/>
                <a:ea typeface="创艺繁黑体"/>
                <a:cs typeface="创艺繁黑体"/>
              </a:rPr>
              <a:t>MD5</a:t>
            </a:r>
            <a:r>
              <a:rPr kumimoji="1" lang="en-US" altLang="zh-CN" dirty="0">
                <a:solidFill>
                  <a:srgbClr val="000066"/>
                </a:solidFill>
                <a:latin typeface="Arial Black" pitchFamily="34" charset="0"/>
                <a:ea typeface="创艺繁黑体"/>
                <a:cs typeface="创艺繁黑体"/>
              </a:rPr>
              <a:t>: (encrypt any length data into a 128-bit message digest)</a:t>
            </a:r>
          </a:p>
          <a:p>
            <a:pPr>
              <a:buFont typeface="Wingdings" panose="05000000000000000000" pitchFamily="2" charset="2"/>
              <a:buChar char="u"/>
              <a:defRPr/>
            </a:pPr>
            <a:r>
              <a:rPr kumimoji="1" lang="en-US" altLang="zh-CN" dirty="0">
                <a:solidFill>
                  <a:srgbClr val="000066"/>
                </a:solidFill>
                <a:latin typeface="Arial Black" pitchFamily="34" charset="0"/>
                <a:ea typeface="创艺繁黑体"/>
                <a:cs typeface="创艺繁黑体"/>
              </a:rPr>
              <a:t> Principle: </a:t>
            </a:r>
          </a:p>
          <a:p>
            <a:pPr marL="0" indent="0">
              <a:buNone/>
              <a:defRPr/>
            </a:pPr>
            <a:r>
              <a:rPr kumimoji="1" lang="en-US" altLang="zh-CN" dirty="0">
                <a:solidFill>
                  <a:srgbClr val="000066"/>
                </a:solidFill>
                <a:latin typeface="Arial Black" pitchFamily="34" charset="0"/>
                <a:ea typeface="创艺繁黑体"/>
                <a:cs typeface="创艺繁黑体"/>
              </a:rPr>
              <a:t>         based on a hashing algorithm</a:t>
            </a:r>
          </a:p>
          <a:p>
            <a:pPr marL="0" indent="0">
              <a:buNone/>
              <a:defRPr/>
            </a:pPr>
            <a:r>
              <a:rPr kumimoji="1" lang="en-US" altLang="zh-CN" dirty="0">
                <a:solidFill>
                  <a:srgbClr val="000066"/>
                </a:solidFill>
                <a:latin typeface="Arial Black" pitchFamily="34" charset="0"/>
                <a:ea typeface="创艺繁黑体"/>
                <a:cs typeface="创艺繁黑体"/>
              </a:rPr>
              <a:t>         compress the input data </a:t>
            </a:r>
            <a:r>
              <a:rPr kumimoji="1" lang="zh-CN" altLang="en-US" dirty="0">
                <a:solidFill>
                  <a:srgbClr val="000066"/>
                </a:solidFill>
                <a:latin typeface="Arial Black" pitchFamily="34" charset="0"/>
                <a:ea typeface="创艺繁黑体"/>
                <a:cs typeface="创艺繁黑体"/>
              </a:rPr>
              <a:t>→ </a:t>
            </a:r>
            <a:r>
              <a:rPr kumimoji="1" lang="en-US" altLang="zh-CN" dirty="0">
                <a:solidFill>
                  <a:srgbClr val="000066"/>
                </a:solidFill>
                <a:latin typeface="Arial Black" pitchFamily="34" charset="0"/>
                <a:ea typeface="创艺繁黑体"/>
                <a:cs typeface="创艺繁黑体"/>
              </a:rPr>
              <a:t>a 128-bit digital fingerprint</a:t>
            </a:r>
          </a:p>
          <a:p>
            <a:pPr>
              <a:buFont typeface="Wingdings" panose="05000000000000000000" pitchFamily="2" charset="2"/>
              <a:buChar char="u"/>
              <a:defRPr/>
            </a:pPr>
            <a:r>
              <a:rPr kumimoji="1" lang="en-US" altLang="zh-CN" dirty="0">
                <a:solidFill>
                  <a:srgbClr val="000066"/>
                </a:solidFill>
                <a:latin typeface="Arial Black" pitchFamily="34" charset="0"/>
                <a:ea typeface="创艺繁黑体"/>
                <a:cs typeface="创艺繁黑体"/>
              </a:rPr>
              <a:t> Process:</a:t>
            </a:r>
          </a:p>
          <a:p>
            <a:pPr>
              <a:buFont typeface="Wingdings" panose="05000000000000000000" pitchFamily="2" charset="2"/>
              <a:buChar char="u"/>
              <a:defRPr/>
            </a:pPr>
            <a:endParaRPr kumimoji="1" lang="en-US" altLang="zh-CN" dirty="0">
              <a:solidFill>
                <a:srgbClr val="000066"/>
              </a:solidFill>
              <a:latin typeface="Arial Black" pitchFamily="34" charset="0"/>
              <a:ea typeface="创艺繁黑体"/>
              <a:cs typeface="创艺繁黑体"/>
            </a:endParaRPr>
          </a:p>
          <a:p>
            <a:pPr>
              <a:buFont typeface="Wingdings" panose="05000000000000000000" pitchFamily="2" charset="2"/>
              <a:buChar char="u"/>
              <a:defRPr/>
            </a:pPr>
            <a:endParaRPr kumimoji="1" lang="en-US" altLang="zh-CN" dirty="0">
              <a:solidFill>
                <a:srgbClr val="000066"/>
              </a:solidFill>
              <a:latin typeface="Arial Black" pitchFamily="34" charset="0"/>
              <a:ea typeface="创艺繁黑体"/>
              <a:cs typeface="创艺繁黑体"/>
            </a:endParaRPr>
          </a:p>
          <a:p>
            <a:pPr>
              <a:buFont typeface="Wingdings" panose="05000000000000000000" pitchFamily="2" charset="2"/>
              <a:buChar char="u"/>
              <a:defRPr/>
            </a:pPr>
            <a:endParaRPr kumimoji="1" lang="en-US" altLang="zh-CN" dirty="0">
              <a:solidFill>
                <a:srgbClr val="000066"/>
              </a:solidFill>
              <a:latin typeface="Arial Black" pitchFamily="34" charset="0"/>
              <a:ea typeface="创艺繁黑体"/>
              <a:cs typeface="创艺繁黑体"/>
            </a:endParaRPr>
          </a:p>
          <a:p>
            <a:pPr>
              <a:buFont typeface="Wingdings" panose="05000000000000000000" pitchFamily="2" charset="2"/>
              <a:buChar char="u"/>
              <a:defRPr/>
            </a:pPr>
            <a:r>
              <a:rPr kumimoji="1" lang="en-US" altLang="zh-CN" dirty="0">
                <a:solidFill>
                  <a:srgbClr val="000066"/>
                </a:solidFill>
                <a:latin typeface="Arial Black" pitchFamily="34" charset="0"/>
                <a:ea typeface="创艺繁黑体"/>
                <a:cs typeface="创艺繁黑体"/>
              </a:rPr>
              <a:t> Features:</a:t>
            </a:r>
          </a:p>
          <a:p>
            <a:pPr>
              <a:buFont typeface="Wingdings" panose="05000000000000000000" pitchFamily="2" charset="2"/>
              <a:buChar char="u"/>
              <a:defRPr/>
            </a:pPr>
            <a:endParaRPr kumimoji="1" lang="en-US" altLang="zh-CN" dirty="0">
              <a:solidFill>
                <a:srgbClr val="000066"/>
              </a:solidFill>
              <a:latin typeface="Arial Black" pitchFamily="34" charset="0"/>
              <a:ea typeface="创艺繁黑体"/>
              <a:cs typeface="创艺繁黑体"/>
            </a:endParaRPr>
          </a:p>
          <a:p>
            <a:pPr marL="0" indent="0">
              <a:buNone/>
              <a:defRPr/>
            </a:pPr>
            <a:r>
              <a:rPr kumimoji="1" lang="en-US" altLang="zh-CN" dirty="0">
                <a:solidFill>
                  <a:srgbClr val="000066"/>
                </a:solidFill>
                <a:latin typeface="Arial Black" pitchFamily="34" charset="0"/>
                <a:ea typeface="创艺繁黑体"/>
                <a:cs typeface="创艺繁黑体"/>
              </a:rPr>
              <a:t>     </a:t>
            </a:r>
          </a:p>
        </p:txBody>
      </p:sp>
      <p:pic>
        <p:nvPicPr>
          <p:cNvPr id="5" name="Picture 2" descr="MD5_百度百科">
            <a:extLst>
              <a:ext uri="{FF2B5EF4-FFF2-40B4-BE49-F238E27FC236}">
                <a16:creationId xmlns:a16="http://schemas.microsoft.com/office/drawing/2014/main" id="{A8281C40-5035-11CE-BC4C-AADB015159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4047" y="124417"/>
            <a:ext cx="1371112" cy="1371112"/>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0C02CAC3-4B23-B07A-B12F-DAB44F76C430}"/>
              </a:ext>
            </a:extLst>
          </p:cNvPr>
          <p:cNvSpPr/>
          <p:nvPr/>
        </p:nvSpPr>
        <p:spPr>
          <a:xfrm>
            <a:off x="1256361" y="3369733"/>
            <a:ext cx="1659255" cy="491084"/>
          </a:xfrm>
          <a:prstGeom prst="rect">
            <a:avLst/>
          </a:prstGeom>
          <a:solidFill>
            <a:schemeClr val="accent1">
              <a:lumMod val="90000"/>
            </a:schemeClr>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rmAutofit/>
          </a:bodyPr>
          <a:lstStyle/>
          <a:p>
            <a:pPr algn="ctr" defTabSz="685766"/>
            <a:r>
              <a:rPr kumimoji="1" lang="en-US" altLang="zh-CN" sz="1800" b="0" i="0" u="none" strike="noStrike" kern="0" cap="none" spc="0" normalizeH="0" baseline="0" noProof="0" dirty="0">
                <a:ln>
                  <a:noFill/>
                </a:ln>
                <a:solidFill>
                  <a:srgbClr val="000066"/>
                </a:solidFill>
                <a:effectLst/>
                <a:uLnTx/>
                <a:uFillTx/>
                <a:latin typeface="Arial Black" pitchFamily="34" charset="0"/>
                <a:ea typeface="创艺繁黑体"/>
                <a:cs typeface="创艺繁黑体"/>
              </a:rPr>
              <a:t>Padding</a:t>
            </a:r>
            <a:endParaRPr lang="en-US" altLang="zh-CN" sz="1500" b="1" dirty="0">
              <a:solidFill>
                <a:schemeClr val="bg1"/>
              </a:solidFill>
              <a:latin typeface="Arial" panose="020B0604020202020204" pitchFamily="34" charset="0"/>
              <a:ea typeface="ＭＳ Ｐゴシック" panose="020B0600070205080204" pitchFamily="34" charset="-128"/>
              <a:sym typeface="Arial" panose="020B0604020202020204" pitchFamily="34" charset="0"/>
            </a:endParaRPr>
          </a:p>
        </p:txBody>
      </p:sp>
      <p:sp>
        <p:nvSpPr>
          <p:cNvPr id="7" name="矩形 6">
            <a:extLst>
              <a:ext uri="{FF2B5EF4-FFF2-40B4-BE49-F238E27FC236}">
                <a16:creationId xmlns:a16="http://schemas.microsoft.com/office/drawing/2014/main" id="{CA3F3310-A9CC-C382-ABA9-E0CE0A329570}"/>
              </a:ext>
            </a:extLst>
          </p:cNvPr>
          <p:cNvSpPr/>
          <p:nvPr/>
        </p:nvSpPr>
        <p:spPr>
          <a:xfrm>
            <a:off x="3131840" y="3369733"/>
            <a:ext cx="1659255" cy="491084"/>
          </a:xfrm>
          <a:prstGeom prst="rect">
            <a:avLst/>
          </a:prstGeom>
          <a:solidFill>
            <a:schemeClr val="accent6">
              <a:lumMod val="20000"/>
              <a:lumOff val="80000"/>
            </a:schemeClr>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rmAutofit fontScale="92500"/>
          </a:bodyPr>
          <a:lstStyle/>
          <a:p>
            <a:pPr algn="ctr" defTabSz="685766"/>
            <a:r>
              <a:rPr kumimoji="1" lang="en-US" altLang="zh-CN" sz="1800" b="0" i="0" u="none" strike="noStrike" kern="0" cap="none" spc="0" normalizeH="0" baseline="0" noProof="0" dirty="0">
                <a:ln>
                  <a:noFill/>
                </a:ln>
                <a:solidFill>
                  <a:srgbClr val="000066"/>
                </a:solidFill>
                <a:effectLst/>
                <a:uLnTx/>
                <a:uFillTx/>
                <a:latin typeface="Arial Black" pitchFamily="34" charset="0"/>
                <a:ea typeface="创艺繁黑体"/>
                <a:cs typeface="创艺繁黑体"/>
              </a:rPr>
              <a:t>Initialization</a:t>
            </a:r>
            <a:endParaRPr lang="en-US" altLang="zh-CN" sz="1500" b="1" dirty="0">
              <a:solidFill>
                <a:schemeClr val="bg1"/>
              </a:solidFill>
              <a:latin typeface="Arial" panose="020B0604020202020204" pitchFamily="34" charset="0"/>
              <a:ea typeface="ＭＳ Ｐゴシック" panose="020B0600070205080204" pitchFamily="34" charset="-128"/>
              <a:sym typeface="Arial" panose="020B0604020202020204" pitchFamily="34" charset="0"/>
            </a:endParaRPr>
          </a:p>
        </p:txBody>
      </p:sp>
      <p:sp>
        <p:nvSpPr>
          <p:cNvPr id="8" name="矩形 7">
            <a:extLst>
              <a:ext uri="{FF2B5EF4-FFF2-40B4-BE49-F238E27FC236}">
                <a16:creationId xmlns:a16="http://schemas.microsoft.com/office/drawing/2014/main" id="{EAAD4138-8982-BBC9-B2B0-E6A963F98A63}"/>
              </a:ext>
            </a:extLst>
          </p:cNvPr>
          <p:cNvSpPr/>
          <p:nvPr/>
        </p:nvSpPr>
        <p:spPr>
          <a:xfrm>
            <a:off x="5007319" y="3369733"/>
            <a:ext cx="1659255" cy="491084"/>
          </a:xfrm>
          <a:prstGeom prst="rect">
            <a:avLst/>
          </a:prstGeom>
          <a:solidFill>
            <a:schemeClr val="accent2">
              <a:lumMod val="40000"/>
              <a:lumOff val="60000"/>
            </a:schemeClr>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rmAutofit/>
          </a:bodyPr>
          <a:lstStyle/>
          <a:p>
            <a:pPr algn="ctr" defTabSz="685766"/>
            <a:r>
              <a:rPr kumimoji="1" lang="en-US" altLang="zh-CN" sz="1800" b="0" i="0" u="none" strike="noStrike" kern="0" cap="none" spc="0" normalizeH="0" baseline="0" noProof="0" dirty="0">
                <a:ln>
                  <a:noFill/>
                </a:ln>
                <a:solidFill>
                  <a:srgbClr val="000066"/>
                </a:solidFill>
                <a:effectLst/>
                <a:uLnTx/>
                <a:uFillTx/>
                <a:latin typeface="Arial Black" pitchFamily="34" charset="0"/>
                <a:ea typeface="创艺繁黑体"/>
                <a:cs typeface="创艺繁黑体"/>
              </a:rPr>
              <a:t>Iteration</a:t>
            </a:r>
            <a:endParaRPr lang="en-US" altLang="zh-CN" sz="1500" b="1" dirty="0">
              <a:solidFill>
                <a:schemeClr val="bg1"/>
              </a:solidFill>
              <a:latin typeface="Arial" panose="020B0604020202020204" pitchFamily="34" charset="0"/>
              <a:ea typeface="ＭＳ Ｐゴシック" panose="020B0600070205080204" pitchFamily="34" charset="-128"/>
              <a:sym typeface="Arial" panose="020B0604020202020204" pitchFamily="34" charset="0"/>
            </a:endParaRPr>
          </a:p>
        </p:txBody>
      </p:sp>
      <p:sp>
        <p:nvSpPr>
          <p:cNvPr id="9" name="矩形 8">
            <a:extLst>
              <a:ext uri="{FF2B5EF4-FFF2-40B4-BE49-F238E27FC236}">
                <a16:creationId xmlns:a16="http://schemas.microsoft.com/office/drawing/2014/main" id="{55A7F8CA-5E9C-6B65-3B47-0891EF78029C}"/>
              </a:ext>
            </a:extLst>
          </p:cNvPr>
          <p:cNvSpPr/>
          <p:nvPr/>
        </p:nvSpPr>
        <p:spPr>
          <a:xfrm>
            <a:off x="6933118" y="3369733"/>
            <a:ext cx="1659255" cy="491084"/>
          </a:xfrm>
          <a:prstGeom prst="rect">
            <a:avLst/>
          </a:prstGeom>
          <a:solidFill>
            <a:schemeClr val="accent2">
              <a:lumMod val="60000"/>
              <a:lumOff val="40000"/>
            </a:schemeClr>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rmAutofit/>
          </a:bodyPr>
          <a:lstStyle/>
          <a:p>
            <a:pPr algn="ctr" defTabSz="685766"/>
            <a:r>
              <a:rPr kumimoji="1" lang="en-US" altLang="zh-CN" sz="1800" b="0" i="0" u="none" strike="noStrike" kern="0" cap="none" spc="0" normalizeH="0" baseline="0" noProof="0" dirty="0">
                <a:ln>
                  <a:noFill/>
                </a:ln>
                <a:solidFill>
                  <a:srgbClr val="000066"/>
                </a:solidFill>
                <a:effectLst/>
                <a:uLnTx/>
                <a:uFillTx/>
                <a:latin typeface="Arial Black" pitchFamily="34" charset="0"/>
                <a:ea typeface="创艺繁黑体"/>
                <a:cs typeface="创艺繁黑体"/>
              </a:rPr>
              <a:t>Output</a:t>
            </a:r>
            <a:endParaRPr lang="en-US" altLang="zh-CN" sz="1500" b="1" dirty="0">
              <a:solidFill>
                <a:schemeClr val="bg1"/>
              </a:solidFill>
              <a:latin typeface="Arial" panose="020B0604020202020204" pitchFamily="34" charset="0"/>
              <a:ea typeface="ＭＳ Ｐゴシック" panose="020B0600070205080204" pitchFamily="34" charset="-128"/>
              <a:sym typeface="Arial" panose="020B0604020202020204" pitchFamily="34" charset="0"/>
            </a:endParaRPr>
          </a:p>
        </p:txBody>
      </p:sp>
      <p:cxnSp>
        <p:nvCxnSpPr>
          <p:cNvPr id="11" name="连接符: 曲线 10">
            <a:extLst>
              <a:ext uri="{FF2B5EF4-FFF2-40B4-BE49-F238E27FC236}">
                <a16:creationId xmlns:a16="http://schemas.microsoft.com/office/drawing/2014/main" id="{427FAEE8-0B91-35C4-A9EC-9058618304E5}"/>
              </a:ext>
            </a:extLst>
          </p:cNvPr>
          <p:cNvCxnSpPr>
            <a:cxnSpLocks/>
            <a:stCxn id="6" idx="2"/>
            <a:endCxn id="7" idx="2"/>
          </p:cNvCxnSpPr>
          <p:nvPr/>
        </p:nvCxnSpPr>
        <p:spPr bwMode="auto">
          <a:xfrm rot="16200000" flipH="1">
            <a:off x="3023728" y="2923077"/>
            <a:ext cx="12700" cy="1875479"/>
          </a:xfrm>
          <a:prstGeom prst="curvedConnector3">
            <a:avLst>
              <a:gd name="adj1" fmla="val 1800000"/>
            </a:avLst>
          </a:prstGeom>
          <a:ln w="28575">
            <a:solidFill>
              <a:srgbClr val="FF0000"/>
            </a:solidFill>
            <a:headEnd type="none" w="med" len="med"/>
            <a:tailEnd type="triangle"/>
          </a:ln>
        </p:spPr>
        <p:style>
          <a:lnRef idx="1">
            <a:schemeClr val="accent4"/>
          </a:lnRef>
          <a:fillRef idx="0">
            <a:schemeClr val="accent4"/>
          </a:fillRef>
          <a:effectRef idx="0">
            <a:schemeClr val="accent4"/>
          </a:effectRef>
          <a:fontRef idx="minor">
            <a:schemeClr val="tx1"/>
          </a:fontRef>
        </p:style>
      </p:cxnSp>
      <p:cxnSp>
        <p:nvCxnSpPr>
          <p:cNvPr id="13" name="连接符: 曲线 12">
            <a:extLst>
              <a:ext uri="{FF2B5EF4-FFF2-40B4-BE49-F238E27FC236}">
                <a16:creationId xmlns:a16="http://schemas.microsoft.com/office/drawing/2014/main" id="{6E3682C5-6867-EFCC-785F-E0B627257281}"/>
              </a:ext>
            </a:extLst>
          </p:cNvPr>
          <p:cNvCxnSpPr>
            <a:stCxn id="7" idx="0"/>
            <a:endCxn id="8" idx="0"/>
          </p:cNvCxnSpPr>
          <p:nvPr/>
        </p:nvCxnSpPr>
        <p:spPr bwMode="auto">
          <a:xfrm rot="5400000" flipH="1" flipV="1">
            <a:off x="4899207" y="2431994"/>
            <a:ext cx="12700" cy="1875479"/>
          </a:xfrm>
          <a:prstGeom prst="curvedConnector3">
            <a:avLst>
              <a:gd name="adj1" fmla="val 1800000"/>
            </a:avLst>
          </a:prstGeom>
          <a:solidFill>
            <a:schemeClr val="accent1"/>
          </a:solidFill>
          <a:ln w="28575" cap="flat" cmpd="sng" algn="ctr">
            <a:solidFill>
              <a:schemeClr val="tx2">
                <a:lumMod val="60000"/>
                <a:lumOff val="40000"/>
              </a:schemeClr>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连接符: 曲线 14">
            <a:extLst>
              <a:ext uri="{FF2B5EF4-FFF2-40B4-BE49-F238E27FC236}">
                <a16:creationId xmlns:a16="http://schemas.microsoft.com/office/drawing/2014/main" id="{F93F41F3-ABD7-1097-46E3-6B8A88E5B2FF}"/>
              </a:ext>
            </a:extLst>
          </p:cNvPr>
          <p:cNvCxnSpPr>
            <a:stCxn id="8" idx="2"/>
            <a:endCxn id="9" idx="2"/>
          </p:cNvCxnSpPr>
          <p:nvPr/>
        </p:nvCxnSpPr>
        <p:spPr bwMode="auto">
          <a:xfrm rot="16200000" flipH="1">
            <a:off x="6799846" y="2897917"/>
            <a:ext cx="12700" cy="1925799"/>
          </a:xfrm>
          <a:prstGeom prst="curvedConnector3">
            <a:avLst>
              <a:gd name="adj1" fmla="val 1800000"/>
            </a:avLst>
          </a:prstGeom>
          <a:solidFill>
            <a:schemeClr val="accent1"/>
          </a:solidFill>
          <a:ln w="28575" cap="flat" cmpd="sng" algn="ctr">
            <a:solidFill>
              <a:srgbClr val="00B050"/>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36" name="组合 35">
            <a:extLst>
              <a:ext uri="{FF2B5EF4-FFF2-40B4-BE49-F238E27FC236}">
                <a16:creationId xmlns:a16="http://schemas.microsoft.com/office/drawing/2014/main" id="{3BFB2063-3E0A-8406-B7E6-082FADF71BB5}"/>
              </a:ext>
            </a:extLst>
          </p:cNvPr>
          <p:cNvGrpSpPr/>
          <p:nvPr/>
        </p:nvGrpSpPr>
        <p:grpSpPr>
          <a:xfrm>
            <a:off x="953344" y="4509120"/>
            <a:ext cx="8190656" cy="1880837"/>
            <a:chOff x="660399" y="2282233"/>
            <a:chExt cx="10858500" cy="3651875"/>
          </a:xfrm>
        </p:grpSpPr>
        <p:sp>
          <p:nvSpPr>
            <p:cNvPr id="37" name="矩形 36">
              <a:extLst>
                <a:ext uri="{FF2B5EF4-FFF2-40B4-BE49-F238E27FC236}">
                  <a16:creationId xmlns:a16="http://schemas.microsoft.com/office/drawing/2014/main" id="{EECE3228-2E79-3A35-1A8B-D4AE621AF8AD}"/>
                </a:ext>
              </a:extLst>
            </p:cNvPr>
            <p:cNvSpPr>
              <a:spLocks/>
            </p:cNvSpPr>
            <p:nvPr/>
          </p:nvSpPr>
          <p:spPr>
            <a:xfrm>
              <a:off x="660399" y="5662495"/>
              <a:ext cx="10858500" cy="2716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t" anchorCtr="0">
              <a:spAutoFit/>
            </a:bodyPr>
            <a:lstStyle/>
            <a:p>
              <a:pPr algn="ctr">
                <a:lnSpc>
                  <a:spcPct val="130000"/>
                </a:lnSpc>
              </a:pPr>
              <a:r>
                <a:rPr kumimoji="1" lang="en-US" altLang="zh-CN" sz="750" dirty="0">
                  <a:solidFill>
                    <a:schemeClr val="tx1"/>
                  </a:solidFill>
                  <a:latin typeface="Arial" panose="020B0604020202020204" pitchFamily="34" charset="0"/>
                  <a:ea typeface="ＭＳ Ｐゴシック" panose="020B0600070205080204" pitchFamily="34" charset="-128"/>
                  <a:sym typeface="Arial" panose="020B0604020202020204" pitchFamily="34" charset="0"/>
                </a:rPr>
                <a:t>.</a:t>
              </a:r>
            </a:p>
          </p:txBody>
        </p:sp>
        <p:grpSp>
          <p:nvGrpSpPr>
            <p:cNvPr id="38" name="组合 37">
              <a:extLst>
                <a:ext uri="{FF2B5EF4-FFF2-40B4-BE49-F238E27FC236}">
                  <a16:creationId xmlns:a16="http://schemas.microsoft.com/office/drawing/2014/main" id="{1C90EE64-CEAA-DD66-5E81-361A5B468C5C}"/>
                </a:ext>
              </a:extLst>
            </p:cNvPr>
            <p:cNvGrpSpPr/>
            <p:nvPr/>
          </p:nvGrpSpPr>
          <p:grpSpPr>
            <a:xfrm>
              <a:off x="1636097" y="2282233"/>
              <a:ext cx="9582758" cy="2751550"/>
              <a:chOff x="1004798" y="2282233"/>
              <a:chExt cx="9582758" cy="2751550"/>
            </a:xfrm>
          </p:grpSpPr>
          <p:grpSp>
            <p:nvGrpSpPr>
              <p:cNvPr id="39" name="组合 38">
                <a:extLst>
                  <a:ext uri="{FF2B5EF4-FFF2-40B4-BE49-F238E27FC236}">
                    <a16:creationId xmlns:a16="http://schemas.microsoft.com/office/drawing/2014/main" id="{916CA534-EB82-4310-4C96-A62EDA060493}"/>
                  </a:ext>
                </a:extLst>
              </p:cNvPr>
              <p:cNvGrpSpPr/>
              <p:nvPr/>
            </p:nvGrpSpPr>
            <p:grpSpPr>
              <a:xfrm>
                <a:off x="1004798" y="2282233"/>
                <a:ext cx="2751549" cy="2751550"/>
                <a:chOff x="2669968" y="2282233"/>
                <a:chExt cx="2751549" cy="2751550"/>
              </a:xfrm>
            </p:grpSpPr>
            <p:sp>
              <p:nvSpPr>
                <p:cNvPr id="52" name="椭圆 51">
                  <a:extLst>
                    <a:ext uri="{FF2B5EF4-FFF2-40B4-BE49-F238E27FC236}">
                      <a16:creationId xmlns:a16="http://schemas.microsoft.com/office/drawing/2014/main" id="{8E2BA4EC-27E6-061B-D6B9-BF4E42651F22}"/>
                    </a:ext>
                  </a:extLst>
                </p:cNvPr>
                <p:cNvSpPr/>
                <p:nvPr/>
              </p:nvSpPr>
              <p:spPr>
                <a:xfrm>
                  <a:off x="2669968" y="2282233"/>
                  <a:ext cx="2751549" cy="2751550"/>
                </a:xfrm>
                <a:prstGeom prst="ellipse">
                  <a:avLst/>
                </a:prstGeom>
                <a:solidFill>
                  <a:srgbClr val="92D050"/>
                </a:solidFill>
                <a:ln w="57150" cap="rnd">
                  <a:noFill/>
                  <a:prstDash val="solid"/>
                  <a:round/>
                </a:ln>
                <a:effectLst>
                  <a:outerShdw blurRad="508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p>
                  <a:pPr algn="ctr" defTabSz="685324"/>
                  <a:r>
                    <a:rPr kumimoji="1" lang="en-US" altLang="zh-CN" sz="1800" b="1" kern="0" dirty="0">
                      <a:solidFill>
                        <a:srgbClr val="000066"/>
                      </a:solidFill>
                      <a:latin typeface="Arial Black" pitchFamily="34" charset="0"/>
                    </a:rPr>
                    <a:t>Fast</a:t>
                  </a:r>
                  <a:endParaRPr lang="zh-CN" altLang="en-US" sz="900" b="1" dirty="0">
                    <a:solidFill>
                      <a:schemeClr val="tx1">
                        <a:lumMod val="10000"/>
                        <a:lumOff val="90000"/>
                      </a:schemeClr>
                    </a:solidFill>
                  </a:endParaRPr>
                </a:p>
              </p:txBody>
            </p:sp>
            <p:sp>
              <p:nvSpPr>
                <p:cNvPr id="53" name="文本框 52">
                  <a:extLst>
                    <a:ext uri="{FF2B5EF4-FFF2-40B4-BE49-F238E27FC236}">
                      <a16:creationId xmlns:a16="http://schemas.microsoft.com/office/drawing/2014/main" id="{F41C833B-74DA-2B9E-6437-E0811EA55793}"/>
                    </a:ext>
                  </a:extLst>
                </p:cNvPr>
                <p:cNvSpPr txBox="1">
                  <a:spLocks noChangeAspect="1"/>
                </p:cNvSpPr>
                <p:nvPr/>
              </p:nvSpPr>
              <p:spPr>
                <a:xfrm>
                  <a:off x="3775743" y="2678760"/>
                  <a:ext cx="540000" cy="540000"/>
                </a:xfrm>
                <a:prstGeom prst="roundRect">
                  <a:avLst>
                    <a:gd name="adj" fmla="val 50000"/>
                  </a:avLst>
                </a:prstGeom>
                <a:solidFill>
                  <a:schemeClr val="bg1"/>
                </a:solidFill>
                <a:ln w="12700">
                  <a:noFill/>
                </a:ln>
              </p:spPr>
              <p:txBody>
                <a:bodyPr wrap="none" lIns="68580" tIns="34290" rIns="68580" bIns="34290" rtlCol="0" anchor="ctr" anchorCtr="0">
                  <a:noAutofit/>
                </a:bodyPr>
                <a:lstStyle/>
                <a:p>
                  <a:pPr algn="ctr"/>
                  <a:r>
                    <a:rPr kumimoji="1" lang="en-US" altLang="zh-CN" sz="1200" b="1" dirty="0">
                      <a:solidFill>
                        <a:srgbClr val="92D050"/>
                      </a:solidFill>
                      <a:sym typeface="Arial" panose="020B0604020202020204" pitchFamily="34" charset="0"/>
                    </a:rPr>
                    <a:t>01</a:t>
                  </a:r>
                  <a:endParaRPr kumimoji="1" lang="zh-CN" altLang="en-US" sz="1200" b="1" dirty="0">
                    <a:solidFill>
                      <a:srgbClr val="92D050"/>
                    </a:solidFill>
                    <a:sym typeface="Arial" panose="020B0604020202020204" pitchFamily="34" charset="0"/>
                  </a:endParaRPr>
                </a:p>
              </p:txBody>
            </p:sp>
            <p:sp>
              <p:nvSpPr>
                <p:cNvPr id="54" name="矩形 53">
                  <a:extLst>
                    <a:ext uri="{FF2B5EF4-FFF2-40B4-BE49-F238E27FC236}">
                      <a16:creationId xmlns:a16="http://schemas.microsoft.com/office/drawing/2014/main" id="{6C667E14-5AF1-2F3D-410C-4DBED7639059}"/>
                    </a:ext>
                  </a:extLst>
                </p:cNvPr>
                <p:cNvSpPr>
                  <a:spLocks/>
                </p:cNvSpPr>
                <p:nvPr/>
              </p:nvSpPr>
              <p:spPr>
                <a:xfrm>
                  <a:off x="3371256" y="3434652"/>
                  <a:ext cx="1348971" cy="4216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t" anchorCtr="0">
                  <a:spAutoFit/>
                </a:bodyPr>
                <a:lstStyle/>
                <a:p>
                  <a:pPr algn="ctr">
                    <a:lnSpc>
                      <a:spcPct val="130000"/>
                    </a:lnSpc>
                  </a:pPr>
                  <a:r>
                    <a:rPr kumimoji="1" lang="en-US" altLang="zh-CN" sz="825" dirty="0">
                      <a:solidFill>
                        <a:schemeClr val="bg1"/>
                      </a:solidFill>
                      <a:latin typeface="Arial" panose="020B0604020202020204" pitchFamily="34" charset="0"/>
                      <a:ea typeface="ＭＳ Ｐゴシック" panose="020B0600070205080204" pitchFamily="34" charset="-128"/>
                      <a:sym typeface="Arial" panose="020B0604020202020204" pitchFamily="34" charset="0"/>
                    </a:rPr>
                    <a:t>.</a:t>
                  </a:r>
                </a:p>
              </p:txBody>
            </p:sp>
          </p:grpSp>
          <p:grpSp>
            <p:nvGrpSpPr>
              <p:cNvPr id="40" name="组合 39">
                <a:extLst>
                  <a:ext uri="{FF2B5EF4-FFF2-40B4-BE49-F238E27FC236}">
                    <a16:creationId xmlns:a16="http://schemas.microsoft.com/office/drawing/2014/main" id="{DD24E195-23DB-D4BA-0514-4EACD6C65D24}"/>
                  </a:ext>
                </a:extLst>
              </p:cNvPr>
              <p:cNvGrpSpPr/>
              <p:nvPr/>
            </p:nvGrpSpPr>
            <p:grpSpPr>
              <a:xfrm>
                <a:off x="2788547" y="2282233"/>
                <a:ext cx="3332709" cy="2751550"/>
                <a:chOff x="4453717" y="2282233"/>
                <a:chExt cx="3332709" cy="2751550"/>
              </a:xfrm>
            </p:grpSpPr>
            <p:sp>
              <p:nvSpPr>
                <p:cNvPr id="49" name="任意多边形: 形状 48">
                  <a:extLst>
                    <a:ext uri="{FF2B5EF4-FFF2-40B4-BE49-F238E27FC236}">
                      <a16:creationId xmlns:a16="http://schemas.microsoft.com/office/drawing/2014/main" id="{A906B0C8-D425-276D-6CB7-83E49F04A22E}"/>
                    </a:ext>
                  </a:extLst>
                </p:cNvPr>
                <p:cNvSpPr/>
                <p:nvPr/>
              </p:nvSpPr>
              <p:spPr>
                <a:xfrm>
                  <a:off x="4720226" y="2282233"/>
                  <a:ext cx="2751549" cy="2751550"/>
                </a:xfrm>
                <a:custGeom>
                  <a:avLst/>
                  <a:gdLst>
                    <a:gd name="connsiteX0" fmla="*/ 1282370 w 2564740"/>
                    <a:gd name="connsiteY0" fmla="*/ 0 h 2564740"/>
                    <a:gd name="connsiteX1" fmla="*/ 2564740 w 2564740"/>
                    <a:gd name="connsiteY1" fmla="*/ 1282370 h 2564740"/>
                    <a:gd name="connsiteX2" fmla="*/ 1282370 w 2564740"/>
                    <a:gd name="connsiteY2" fmla="*/ 2564740 h 2564740"/>
                    <a:gd name="connsiteX3" fmla="*/ 375598 w 2564740"/>
                    <a:gd name="connsiteY3" fmla="*/ 2189142 h 2564740"/>
                    <a:gd name="connsiteX4" fmla="*/ 324922 w 2564740"/>
                    <a:gd name="connsiteY4" fmla="*/ 2133385 h 2564740"/>
                    <a:gd name="connsiteX5" fmla="*/ 357013 w 2564740"/>
                    <a:gd name="connsiteY5" fmla="*/ 2098076 h 2564740"/>
                    <a:gd name="connsiteX6" fmla="*/ 649844 w 2564740"/>
                    <a:gd name="connsiteY6" fmla="*/ 1282370 h 2564740"/>
                    <a:gd name="connsiteX7" fmla="*/ 0 w 2564740"/>
                    <a:gd name="connsiteY7" fmla="*/ 1282370 h 2564740"/>
                    <a:gd name="connsiteX8" fmla="*/ 1282370 w 2564740"/>
                    <a:gd name="connsiteY8" fmla="*/ 0 h 256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740" h="2564740">
                      <a:moveTo>
                        <a:pt x="1282370" y="0"/>
                      </a:moveTo>
                      <a:cubicBezTo>
                        <a:pt x="1990603" y="0"/>
                        <a:pt x="2564740" y="574137"/>
                        <a:pt x="2564740" y="1282370"/>
                      </a:cubicBezTo>
                      <a:cubicBezTo>
                        <a:pt x="2564740" y="1990603"/>
                        <a:pt x="1990603" y="2564740"/>
                        <a:pt x="1282370" y="2564740"/>
                      </a:cubicBezTo>
                      <a:cubicBezTo>
                        <a:pt x="928254" y="2564740"/>
                        <a:pt x="607661" y="2421206"/>
                        <a:pt x="375598" y="2189142"/>
                      </a:cubicBezTo>
                      <a:lnTo>
                        <a:pt x="324922" y="2133385"/>
                      </a:lnTo>
                      <a:lnTo>
                        <a:pt x="357013" y="2098076"/>
                      </a:lnTo>
                      <a:cubicBezTo>
                        <a:pt x="539951" y="1876407"/>
                        <a:pt x="649844" y="1592222"/>
                        <a:pt x="649844" y="1282370"/>
                      </a:cubicBezTo>
                      <a:lnTo>
                        <a:pt x="0" y="1282370"/>
                      </a:lnTo>
                      <a:cubicBezTo>
                        <a:pt x="0" y="574137"/>
                        <a:pt x="574137" y="0"/>
                        <a:pt x="1282370" y="0"/>
                      </a:cubicBezTo>
                      <a:close/>
                    </a:path>
                  </a:pathLst>
                </a:custGeom>
                <a:solidFill>
                  <a:srgbClr val="00B050"/>
                </a:solidFill>
                <a:ln w="57150" cap="rnd">
                  <a:noFill/>
                  <a:prstDash val="solid"/>
                  <a:round/>
                </a:ln>
                <a:effectLst>
                  <a:outerShdw blurRad="50800" dist="50800" dir="5400000" algn="ctr" rotWithShape="0">
                    <a:schemeClr val="accent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p>
                  <a:pPr algn="ctr" defTabSz="685324"/>
                  <a:endParaRPr lang="zh-CN" altLang="en-US" sz="900" b="1">
                    <a:solidFill>
                      <a:schemeClr val="tx1">
                        <a:lumMod val="10000"/>
                        <a:lumOff val="90000"/>
                      </a:schemeClr>
                    </a:solidFill>
                  </a:endParaRPr>
                </a:p>
              </p:txBody>
            </p:sp>
            <p:sp>
              <p:nvSpPr>
                <p:cNvPr id="50" name="文本框 49">
                  <a:extLst>
                    <a:ext uri="{FF2B5EF4-FFF2-40B4-BE49-F238E27FC236}">
                      <a16:creationId xmlns:a16="http://schemas.microsoft.com/office/drawing/2014/main" id="{561C1D87-628B-3860-F825-EB3A095B7DC8}"/>
                    </a:ext>
                  </a:extLst>
                </p:cNvPr>
                <p:cNvSpPr txBox="1">
                  <a:spLocks noChangeAspect="1"/>
                </p:cNvSpPr>
                <p:nvPr/>
              </p:nvSpPr>
              <p:spPr>
                <a:xfrm>
                  <a:off x="5819649" y="2678760"/>
                  <a:ext cx="540000" cy="540000"/>
                </a:xfrm>
                <a:prstGeom prst="roundRect">
                  <a:avLst>
                    <a:gd name="adj" fmla="val 50000"/>
                  </a:avLst>
                </a:prstGeom>
                <a:solidFill>
                  <a:schemeClr val="bg1"/>
                </a:solidFill>
                <a:ln w="12700">
                  <a:noFill/>
                </a:ln>
              </p:spPr>
              <p:txBody>
                <a:bodyPr wrap="none" lIns="68580" tIns="34290" rIns="68580" bIns="34290" rtlCol="0" anchor="ctr" anchorCtr="0">
                  <a:noAutofit/>
                </a:bodyPr>
                <a:lstStyle/>
                <a:p>
                  <a:pPr algn="ctr"/>
                  <a:r>
                    <a:rPr kumimoji="1" lang="en-US" altLang="zh-CN" sz="1200" b="1" dirty="0">
                      <a:solidFill>
                        <a:srgbClr val="00B050"/>
                      </a:solidFill>
                      <a:sym typeface="Arial" panose="020B0604020202020204" pitchFamily="34" charset="0"/>
                    </a:rPr>
                    <a:t>02</a:t>
                  </a:r>
                  <a:endParaRPr kumimoji="1" lang="zh-CN" altLang="en-US" sz="1200" b="1" dirty="0">
                    <a:solidFill>
                      <a:srgbClr val="00B050"/>
                    </a:solidFill>
                    <a:sym typeface="Arial" panose="020B0604020202020204" pitchFamily="34" charset="0"/>
                  </a:endParaRPr>
                </a:p>
              </p:txBody>
            </p:sp>
            <p:sp>
              <p:nvSpPr>
                <p:cNvPr id="51" name="矩形 50">
                  <a:extLst>
                    <a:ext uri="{FF2B5EF4-FFF2-40B4-BE49-F238E27FC236}">
                      <a16:creationId xmlns:a16="http://schemas.microsoft.com/office/drawing/2014/main" id="{BB058644-4347-B987-BFFB-0CD5180A7912}"/>
                    </a:ext>
                  </a:extLst>
                </p:cNvPr>
                <p:cNvSpPr>
                  <a:spLocks/>
                </p:cNvSpPr>
                <p:nvPr/>
              </p:nvSpPr>
              <p:spPr>
                <a:xfrm>
                  <a:off x="4453717" y="3920952"/>
                  <a:ext cx="3332709" cy="7380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t" anchorCtr="0">
                  <a:spAutoFit/>
                </a:bodyPr>
                <a:lstStyle/>
                <a:p>
                  <a:pPr algn="ctr">
                    <a:lnSpc>
                      <a:spcPct val="130000"/>
                    </a:lnSpc>
                  </a:pPr>
                  <a:r>
                    <a:rPr kumimoji="1" lang="en-US" altLang="zh-CN" sz="1700" kern="0" dirty="0">
                      <a:solidFill>
                        <a:srgbClr val="000066"/>
                      </a:solidFill>
                      <a:latin typeface="Arial Black" pitchFamily="34" charset="0"/>
                      <a:ea typeface="ＭＳ Ｐゴシック" panose="020B0600070205080204" pitchFamily="34" charset="-128"/>
                      <a:sym typeface="Arial" panose="020B0604020202020204" pitchFamily="34" charset="0"/>
                    </a:rPr>
                    <a:t>Fixed-length</a:t>
                  </a:r>
                  <a:endParaRPr kumimoji="1" lang="en-US" altLang="zh-CN" sz="825" dirty="0">
                    <a:solidFill>
                      <a:schemeClr val="bg1"/>
                    </a:solidFill>
                    <a:latin typeface="Arial" panose="020B0604020202020204" pitchFamily="34" charset="0"/>
                    <a:ea typeface="ＭＳ Ｐゴシック" panose="020B0600070205080204" pitchFamily="34" charset="-128"/>
                    <a:sym typeface="Arial" panose="020B0604020202020204" pitchFamily="34" charset="0"/>
                  </a:endParaRPr>
                </a:p>
              </p:txBody>
            </p:sp>
          </p:grpSp>
          <p:grpSp>
            <p:nvGrpSpPr>
              <p:cNvPr id="41" name="组合 40">
                <a:extLst>
                  <a:ext uri="{FF2B5EF4-FFF2-40B4-BE49-F238E27FC236}">
                    <a16:creationId xmlns:a16="http://schemas.microsoft.com/office/drawing/2014/main" id="{5BD3C3E1-258C-513A-D1F0-1DDD8E99B080}"/>
                  </a:ext>
                </a:extLst>
              </p:cNvPr>
              <p:cNvGrpSpPr/>
              <p:nvPr/>
            </p:nvGrpSpPr>
            <p:grpSpPr>
              <a:xfrm>
                <a:off x="4765202" y="2282233"/>
                <a:ext cx="3489204" cy="2751550"/>
                <a:chOff x="6430372" y="2282233"/>
                <a:chExt cx="3489204" cy="2751550"/>
              </a:xfrm>
            </p:grpSpPr>
            <p:sp>
              <p:nvSpPr>
                <p:cNvPr id="46" name="任意多边形: 形状 45">
                  <a:extLst>
                    <a:ext uri="{FF2B5EF4-FFF2-40B4-BE49-F238E27FC236}">
                      <a16:creationId xmlns:a16="http://schemas.microsoft.com/office/drawing/2014/main" id="{21B274FB-E2DD-6D8C-1ACE-AA2715A49EF5}"/>
                    </a:ext>
                  </a:extLst>
                </p:cNvPr>
                <p:cNvSpPr/>
                <p:nvPr/>
              </p:nvSpPr>
              <p:spPr>
                <a:xfrm>
                  <a:off x="6770483" y="2282233"/>
                  <a:ext cx="2751549" cy="2751550"/>
                </a:xfrm>
                <a:custGeom>
                  <a:avLst/>
                  <a:gdLst>
                    <a:gd name="connsiteX0" fmla="*/ 1282370 w 2564740"/>
                    <a:gd name="connsiteY0" fmla="*/ 0 h 2564740"/>
                    <a:gd name="connsiteX1" fmla="*/ 2564740 w 2564740"/>
                    <a:gd name="connsiteY1" fmla="*/ 1282370 h 2564740"/>
                    <a:gd name="connsiteX2" fmla="*/ 1282370 w 2564740"/>
                    <a:gd name="connsiteY2" fmla="*/ 2564740 h 2564740"/>
                    <a:gd name="connsiteX3" fmla="*/ 375598 w 2564740"/>
                    <a:gd name="connsiteY3" fmla="*/ 2189142 h 2564740"/>
                    <a:gd name="connsiteX4" fmla="*/ 324922 w 2564740"/>
                    <a:gd name="connsiteY4" fmla="*/ 2133385 h 2564740"/>
                    <a:gd name="connsiteX5" fmla="*/ 357013 w 2564740"/>
                    <a:gd name="connsiteY5" fmla="*/ 2098076 h 2564740"/>
                    <a:gd name="connsiteX6" fmla="*/ 649844 w 2564740"/>
                    <a:gd name="connsiteY6" fmla="*/ 1282370 h 2564740"/>
                    <a:gd name="connsiteX7" fmla="*/ 0 w 2564740"/>
                    <a:gd name="connsiteY7" fmla="*/ 1282370 h 2564740"/>
                    <a:gd name="connsiteX8" fmla="*/ 1282370 w 2564740"/>
                    <a:gd name="connsiteY8" fmla="*/ 0 h 256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740" h="2564740">
                      <a:moveTo>
                        <a:pt x="1282370" y="0"/>
                      </a:moveTo>
                      <a:cubicBezTo>
                        <a:pt x="1990603" y="0"/>
                        <a:pt x="2564740" y="574137"/>
                        <a:pt x="2564740" y="1282370"/>
                      </a:cubicBezTo>
                      <a:cubicBezTo>
                        <a:pt x="2564740" y="1990603"/>
                        <a:pt x="1990603" y="2564740"/>
                        <a:pt x="1282370" y="2564740"/>
                      </a:cubicBezTo>
                      <a:cubicBezTo>
                        <a:pt x="928254" y="2564740"/>
                        <a:pt x="607661" y="2421206"/>
                        <a:pt x="375598" y="2189142"/>
                      </a:cubicBezTo>
                      <a:lnTo>
                        <a:pt x="324922" y="2133385"/>
                      </a:lnTo>
                      <a:lnTo>
                        <a:pt x="357013" y="2098076"/>
                      </a:lnTo>
                      <a:cubicBezTo>
                        <a:pt x="539951" y="1876407"/>
                        <a:pt x="649844" y="1592222"/>
                        <a:pt x="649844" y="1282370"/>
                      </a:cubicBezTo>
                      <a:lnTo>
                        <a:pt x="0" y="1282370"/>
                      </a:lnTo>
                      <a:cubicBezTo>
                        <a:pt x="0" y="574137"/>
                        <a:pt x="574137" y="0"/>
                        <a:pt x="1282370" y="0"/>
                      </a:cubicBezTo>
                      <a:close/>
                    </a:path>
                  </a:pathLst>
                </a:custGeom>
                <a:solidFill>
                  <a:srgbClr val="00B0F0"/>
                </a:solidFill>
                <a:ln w="57150" cap="rnd">
                  <a:noFill/>
                  <a:prstDash val="solid"/>
                  <a:round/>
                </a:ln>
                <a:effectLst>
                  <a:outerShdw blurRad="508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p>
                  <a:pPr algn="ctr" defTabSz="685324"/>
                  <a:endParaRPr lang="zh-CN" altLang="en-US" sz="900" b="1">
                    <a:solidFill>
                      <a:schemeClr val="tx1">
                        <a:lumMod val="10000"/>
                        <a:lumOff val="90000"/>
                      </a:schemeClr>
                    </a:solidFill>
                  </a:endParaRPr>
                </a:p>
              </p:txBody>
            </p:sp>
            <p:sp>
              <p:nvSpPr>
                <p:cNvPr id="47" name="文本框 46">
                  <a:extLst>
                    <a:ext uri="{FF2B5EF4-FFF2-40B4-BE49-F238E27FC236}">
                      <a16:creationId xmlns:a16="http://schemas.microsoft.com/office/drawing/2014/main" id="{B05056F0-EFAA-95D7-5A83-60FB42767436}"/>
                    </a:ext>
                  </a:extLst>
                </p:cNvPr>
                <p:cNvSpPr txBox="1">
                  <a:spLocks noChangeAspect="1"/>
                </p:cNvSpPr>
                <p:nvPr/>
              </p:nvSpPr>
              <p:spPr>
                <a:xfrm>
                  <a:off x="7876258" y="2678760"/>
                  <a:ext cx="540000" cy="540000"/>
                </a:xfrm>
                <a:prstGeom prst="roundRect">
                  <a:avLst>
                    <a:gd name="adj" fmla="val 50000"/>
                  </a:avLst>
                </a:prstGeom>
                <a:solidFill>
                  <a:schemeClr val="bg1"/>
                </a:solidFill>
                <a:ln w="12700">
                  <a:noFill/>
                </a:ln>
              </p:spPr>
              <p:txBody>
                <a:bodyPr wrap="none" lIns="68580" tIns="34290" rIns="68580" bIns="34290" rtlCol="0" anchor="ctr" anchorCtr="0">
                  <a:noAutofit/>
                </a:bodyPr>
                <a:lstStyle/>
                <a:p>
                  <a:pPr algn="ctr"/>
                  <a:r>
                    <a:rPr kumimoji="1" lang="en-US" altLang="zh-CN" sz="1200" b="1" dirty="0">
                      <a:solidFill>
                        <a:srgbClr val="00B0F0"/>
                      </a:solidFill>
                      <a:sym typeface="Arial" panose="020B0604020202020204" pitchFamily="34" charset="0"/>
                    </a:rPr>
                    <a:t>03</a:t>
                  </a:r>
                  <a:endParaRPr kumimoji="1" lang="zh-CN" altLang="en-US" sz="1200" b="1" dirty="0">
                    <a:solidFill>
                      <a:srgbClr val="00B0F0"/>
                    </a:solidFill>
                    <a:sym typeface="Arial" panose="020B0604020202020204" pitchFamily="34" charset="0"/>
                  </a:endParaRPr>
                </a:p>
              </p:txBody>
            </p:sp>
            <p:sp>
              <p:nvSpPr>
                <p:cNvPr id="48" name="矩形 47">
                  <a:extLst>
                    <a:ext uri="{FF2B5EF4-FFF2-40B4-BE49-F238E27FC236}">
                      <a16:creationId xmlns:a16="http://schemas.microsoft.com/office/drawing/2014/main" id="{98A2CF88-95AC-5711-26C4-96269AFEE305}"/>
                    </a:ext>
                  </a:extLst>
                </p:cNvPr>
                <p:cNvSpPr>
                  <a:spLocks/>
                </p:cNvSpPr>
                <p:nvPr/>
              </p:nvSpPr>
              <p:spPr>
                <a:xfrm>
                  <a:off x="6430372" y="3473008"/>
                  <a:ext cx="3489204" cy="7380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t" anchorCtr="0">
                  <a:spAutoFit/>
                </a:bodyPr>
                <a:lstStyle/>
                <a:p>
                  <a:pPr algn="ctr">
                    <a:lnSpc>
                      <a:spcPct val="130000"/>
                    </a:lnSpc>
                  </a:pPr>
                  <a:r>
                    <a:rPr kumimoji="1" lang="en-US" altLang="zh-CN" sz="1700" kern="0" dirty="0">
                      <a:solidFill>
                        <a:srgbClr val="000066"/>
                      </a:solidFill>
                      <a:latin typeface="Arial Black" pitchFamily="34" charset="0"/>
                      <a:ea typeface="ＭＳ Ｐゴシック" panose="020B0600070205080204" pitchFamily="34" charset="-128"/>
                      <a:sym typeface="Arial" panose="020B0604020202020204" pitchFamily="34" charset="0"/>
                    </a:rPr>
                    <a:t>Nonreversible</a:t>
                  </a:r>
                  <a:endParaRPr kumimoji="1" lang="en-US" altLang="zh-CN" sz="825" dirty="0">
                    <a:solidFill>
                      <a:schemeClr val="bg1"/>
                    </a:solidFill>
                    <a:latin typeface="Arial" panose="020B0604020202020204" pitchFamily="34" charset="0"/>
                    <a:ea typeface="ＭＳ Ｐゴシック" panose="020B0600070205080204" pitchFamily="34" charset="-128"/>
                    <a:sym typeface="Arial" panose="020B0604020202020204" pitchFamily="34" charset="0"/>
                  </a:endParaRPr>
                </a:p>
              </p:txBody>
            </p:sp>
          </p:grpSp>
          <p:grpSp>
            <p:nvGrpSpPr>
              <p:cNvPr id="42" name="组合 41">
                <a:extLst>
                  <a:ext uri="{FF2B5EF4-FFF2-40B4-BE49-F238E27FC236}">
                    <a16:creationId xmlns:a16="http://schemas.microsoft.com/office/drawing/2014/main" id="{1361AF3D-48E0-C858-8B29-322DD8FD9D22}"/>
                  </a:ext>
                </a:extLst>
              </p:cNvPr>
              <p:cNvGrpSpPr/>
              <p:nvPr/>
            </p:nvGrpSpPr>
            <p:grpSpPr>
              <a:xfrm>
                <a:off x="7024705" y="2282233"/>
                <a:ext cx="3562851" cy="2751550"/>
                <a:chOff x="6634832" y="2282233"/>
                <a:chExt cx="3562851" cy="2751550"/>
              </a:xfrm>
            </p:grpSpPr>
            <p:sp>
              <p:nvSpPr>
                <p:cNvPr id="43" name="任意多边形: 形状 42">
                  <a:extLst>
                    <a:ext uri="{FF2B5EF4-FFF2-40B4-BE49-F238E27FC236}">
                      <a16:creationId xmlns:a16="http://schemas.microsoft.com/office/drawing/2014/main" id="{7212EA4F-D025-509D-4E86-DD1DDA5BD79E}"/>
                    </a:ext>
                  </a:extLst>
                </p:cNvPr>
                <p:cNvSpPr/>
                <p:nvPr/>
              </p:nvSpPr>
              <p:spPr>
                <a:xfrm>
                  <a:off x="6770483" y="2282233"/>
                  <a:ext cx="2751549" cy="2751550"/>
                </a:xfrm>
                <a:custGeom>
                  <a:avLst/>
                  <a:gdLst>
                    <a:gd name="connsiteX0" fmla="*/ 1282370 w 2564740"/>
                    <a:gd name="connsiteY0" fmla="*/ 0 h 2564740"/>
                    <a:gd name="connsiteX1" fmla="*/ 2564740 w 2564740"/>
                    <a:gd name="connsiteY1" fmla="*/ 1282370 h 2564740"/>
                    <a:gd name="connsiteX2" fmla="*/ 1282370 w 2564740"/>
                    <a:gd name="connsiteY2" fmla="*/ 2564740 h 2564740"/>
                    <a:gd name="connsiteX3" fmla="*/ 375598 w 2564740"/>
                    <a:gd name="connsiteY3" fmla="*/ 2189142 h 2564740"/>
                    <a:gd name="connsiteX4" fmla="*/ 324922 w 2564740"/>
                    <a:gd name="connsiteY4" fmla="*/ 2133385 h 2564740"/>
                    <a:gd name="connsiteX5" fmla="*/ 357013 w 2564740"/>
                    <a:gd name="connsiteY5" fmla="*/ 2098076 h 2564740"/>
                    <a:gd name="connsiteX6" fmla="*/ 649844 w 2564740"/>
                    <a:gd name="connsiteY6" fmla="*/ 1282370 h 2564740"/>
                    <a:gd name="connsiteX7" fmla="*/ 0 w 2564740"/>
                    <a:gd name="connsiteY7" fmla="*/ 1282370 h 2564740"/>
                    <a:gd name="connsiteX8" fmla="*/ 1282370 w 2564740"/>
                    <a:gd name="connsiteY8" fmla="*/ 0 h 256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740" h="2564740">
                      <a:moveTo>
                        <a:pt x="1282370" y="0"/>
                      </a:moveTo>
                      <a:cubicBezTo>
                        <a:pt x="1990603" y="0"/>
                        <a:pt x="2564740" y="574137"/>
                        <a:pt x="2564740" y="1282370"/>
                      </a:cubicBezTo>
                      <a:cubicBezTo>
                        <a:pt x="2564740" y="1990603"/>
                        <a:pt x="1990603" y="2564740"/>
                        <a:pt x="1282370" y="2564740"/>
                      </a:cubicBezTo>
                      <a:cubicBezTo>
                        <a:pt x="928254" y="2564740"/>
                        <a:pt x="607661" y="2421206"/>
                        <a:pt x="375598" y="2189142"/>
                      </a:cubicBezTo>
                      <a:lnTo>
                        <a:pt x="324922" y="2133385"/>
                      </a:lnTo>
                      <a:lnTo>
                        <a:pt x="357013" y="2098076"/>
                      </a:lnTo>
                      <a:cubicBezTo>
                        <a:pt x="539951" y="1876407"/>
                        <a:pt x="649844" y="1592222"/>
                        <a:pt x="649844" y="1282370"/>
                      </a:cubicBezTo>
                      <a:lnTo>
                        <a:pt x="0" y="1282370"/>
                      </a:lnTo>
                      <a:cubicBezTo>
                        <a:pt x="0" y="574137"/>
                        <a:pt x="574137" y="0"/>
                        <a:pt x="1282370" y="0"/>
                      </a:cubicBezTo>
                      <a:close/>
                    </a:path>
                  </a:pathLst>
                </a:custGeom>
                <a:solidFill>
                  <a:srgbClr val="0070C0"/>
                </a:solidFill>
                <a:ln w="57150" cap="rnd">
                  <a:noFill/>
                  <a:prstDash val="solid"/>
                  <a:round/>
                </a:ln>
                <a:effectLst>
                  <a:outerShdw blurRad="50800" dist="50800" dir="5400000" algn="ctr" rotWithShape="0">
                    <a:schemeClr val="accent4">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rmAutofit/>
                </a:bodyPr>
                <a:lstStyle/>
                <a:p>
                  <a:pPr algn="ctr" defTabSz="685324"/>
                  <a:endParaRPr lang="zh-CN" altLang="en-US" sz="900" b="1" dirty="0">
                    <a:solidFill>
                      <a:schemeClr val="tx1">
                        <a:lumMod val="10000"/>
                        <a:lumOff val="90000"/>
                      </a:schemeClr>
                    </a:solidFill>
                  </a:endParaRPr>
                </a:p>
              </p:txBody>
            </p:sp>
            <p:sp>
              <p:nvSpPr>
                <p:cNvPr id="44" name="文本框 43">
                  <a:extLst>
                    <a:ext uri="{FF2B5EF4-FFF2-40B4-BE49-F238E27FC236}">
                      <a16:creationId xmlns:a16="http://schemas.microsoft.com/office/drawing/2014/main" id="{B5D80847-7B25-CD12-9893-C10B3FDAB544}"/>
                    </a:ext>
                  </a:extLst>
                </p:cNvPr>
                <p:cNvSpPr txBox="1">
                  <a:spLocks noChangeAspect="1"/>
                </p:cNvSpPr>
                <p:nvPr/>
              </p:nvSpPr>
              <p:spPr>
                <a:xfrm>
                  <a:off x="7876258" y="2678760"/>
                  <a:ext cx="540000" cy="540000"/>
                </a:xfrm>
                <a:prstGeom prst="roundRect">
                  <a:avLst>
                    <a:gd name="adj" fmla="val 50000"/>
                  </a:avLst>
                </a:prstGeom>
                <a:solidFill>
                  <a:schemeClr val="bg1"/>
                </a:solidFill>
                <a:ln w="12700">
                  <a:noFill/>
                </a:ln>
              </p:spPr>
              <p:txBody>
                <a:bodyPr wrap="none" lIns="68580" tIns="34290" rIns="68580" bIns="34290" rtlCol="0" anchor="ctr" anchorCtr="0">
                  <a:noAutofit/>
                </a:bodyPr>
                <a:lstStyle/>
                <a:p>
                  <a:pPr algn="ctr"/>
                  <a:r>
                    <a:rPr kumimoji="1" lang="en-US" altLang="zh-CN" sz="1200" b="1" dirty="0">
                      <a:solidFill>
                        <a:srgbClr val="0070C0"/>
                      </a:solidFill>
                      <a:sym typeface="Arial" panose="020B0604020202020204" pitchFamily="34" charset="0"/>
                    </a:rPr>
                    <a:t>04</a:t>
                  </a:r>
                  <a:endParaRPr kumimoji="1" lang="zh-CN" altLang="en-US" sz="1200" b="1" dirty="0">
                    <a:solidFill>
                      <a:srgbClr val="0070C0"/>
                    </a:solidFill>
                    <a:sym typeface="Arial" panose="020B0604020202020204" pitchFamily="34" charset="0"/>
                  </a:endParaRPr>
                </a:p>
              </p:txBody>
            </p:sp>
            <p:sp>
              <p:nvSpPr>
                <p:cNvPr id="45" name="矩形 44">
                  <a:extLst>
                    <a:ext uri="{FF2B5EF4-FFF2-40B4-BE49-F238E27FC236}">
                      <a16:creationId xmlns:a16="http://schemas.microsoft.com/office/drawing/2014/main" id="{CA3F3186-3542-F47E-E2EB-88D3781937F1}"/>
                    </a:ext>
                  </a:extLst>
                </p:cNvPr>
                <p:cNvSpPr>
                  <a:spLocks/>
                </p:cNvSpPr>
                <p:nvPr/>
              </p:nvSpPr>
              <p:spPr>
                <a:xfrm>
                  <a:off x="6634832" y="3874619"/>
                  <a:ext cx="3562851" cy="7735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t" anchorCtr="0">
                  <a:spAutoFit/>
                </a:bodyPr>
                <a:lstStyle/>
                <a:p>
                  <a:pPr algn="ctr">
                    <a:lnSpc>
                      <a:spcPct val="130000"/>
                    </a:lnSpc>
                  </a:pPr>
                  <a:r>
                    <a:rPr kumimoji="1" lang="en-US" altLang="zh-CN" sz="1800" kern="0" dirty="0">
                      <a:solidFill>
                        <a:srgbClr val="000066"/>
                      </a:solidFill>
                      <a:latin typeface="Arial Black" pitchFamily="34" charset="0"/>
                      <a:ea typeface="ＭＳ Ｐゴシック" panose="020B0600070205080204" pitchFamily="34" charset="-128"/>
                      <a:sym typeface="Arial" panose="020B0604020202020204" pitchFamily="34" charset="0"/>
                    </a:rPr>
                    <a:t>Collision rate</a:t>
                  </a:r>
                  <a:endParaRPr kumimoji="1" lang="en-US" altLang="zh-CN" sz="825" dirty="0">
                    <a:solidFill>
                      <a:schemeClr val="bg1"/>
                    </a:solidFill>
                    <a:latin typeface="Arial" panose="020B0604020202020204" pitchFamily="34" charset="0"/>
                    <a:ea typeface="ＭＳ Ｐゴシック" panose="020B0600070205080204" pitchFamily="34" charset="-128"/>
                    <a:sym typeface="Arial" panose="020B0604020202020204" pitchFamily="34" charset="0"/>
                  </a:endParaRPr>
                </a:p>
              </p:txBody>
            </p:sp>
          </p:grpSp>
        </p:grpSp>
      </p:grpSp>
    </p:spTree>
    <p:extLst>
      <p:ext uri="{BB962C8B-B14F-4D97-AF65-F5344CB8AC3E}">
        <p14:creationId xmlns:p14="http://schemas.microsoft.com/office/powerpoint/2010/main" val="931808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897248" y="0"/>
            <a:ext cx="7413625" cy="914400"/>
          </a:xfrm>
        </p:spPr>
        <p:txBody>
          <a:bodyPr/>
          <a:lstStyle/>
          <a:p>
            <a:pPr eaLnBrk="1" hangingPunct="1"/>
            <a:r>
              <a:rPr kumimoji="1" lang="en-US" altLang="zh-CN" sz="3600" b="1" dirty="0">
                <a:solidFill>
                  <a:srgbClr val="000066"/>
                </a:solidFill>
                <a:latin typeface="Arial Black" pitchFamily="34" charset="0"/>
                <a:ea typeface="创艺繁黑体"/>
                <a:cs typeface="创艺繁黑体"/>
              </a:rPr>
              <a:t>Literature survey</a:t>
            </a:r>
            <a:r>
              <a:rPr kumimoji="1" lang="zh-CN" altLang="en-US" sz="3600" b="1" dirty="0">
                <a:solidFill>
                  <a:srgbClr val="000066"/>
                </a:solidFill>
                <a:latin typeface="Arial Black" pitchFamily="34" charset="0"/>
                <a:ea typeface="创艺繁黑体"/>
                <a:cs typeface="创艺繁黑体"/>
              </a:rPr>
              <a:t>：</a:t>
            </a:r>
            <a:endParaRPr lang="en-US" altLang="zh-CN" sz="3400" dirty="0"/>
          </a:p>
        </p:txBody>
      </p:sp>
      <p:sp>
        <p:nvSpPr>
          <p:cNvPr id="4099" name="Rectangle 3"/>
          <p:cNvSpPr>
            <a:spLocks noGrp="1" noChangeArrowheads="1"/>
          </p:cNvSpPr>
          <p:nvPr>
            <p:ph type="body" idx="1"/>
          </p:nvPr>
        </p:nvSpPr>
        <p:spPr>
          <a:xfrm>
            <a:off x="897248" y="1124744"/>
            <a:ext cx="8136904" cy="3816350"/>
          </a:xfrm>
        </p:spPr>
        <p:txBody>
          <a:bodyPr/>
          <a:lstStyle/>
          <a:p>
            <a:pPr marL="0" indent="0">
              <a:buNone/>
              <a:defRPr/>
            </a:pPr>
            <a:r>
              <a:rPr kumimoji="1" lang="en-US" altLang="zh-CN" sz="2400" dirty="0">
                <a:solidFill>
                  <a:srgbClr val="000066"/>
                </a:solidFill>
                <a:latin typeface="Arial Black" pitchFamily="34" charset="0"/>
                <a:ea typeface="创艺繁黑体"/>
                <a:cs typeface="创艺繁黑体"/>
              </a:rPr>
              <a:t>Digital Signature</a:t>
            </a:r>
            <a:r>
              <a:rPr kumimoji="1" lang="en-US" altLang="zh-CN" dirty="0">
                <a:solidFill>
                  <a:srgbClr val="000066"/>
                </a:solidFill>
                <a:latin typeface="Arial Black" pitchFamily="34" charset="0"/>
                <a:ea typeface="创艺繁黑体"/>
                <a:cs typeface="创艺繁黑体"/>
              </a:rPr>
              <a:t>: (based on public key cryptography and hashing algorithms)</a:t>
            </a:r>
          </a:p>
          <a:p>
            <a:pPr>
              <a:buFont typeface="Wingdings" panose="05000000000000000000" pitchFamily="2" charset="2"/>
              <a:buChar char="u"/>
              <a:defRPr/>
            </a:pPr>
            <a:r>
              <a:rPr kumimoji="1" lang="en-US" altLang="zh-CN" dirty="0">
                <a:solidFill>
                  <a:srgbClr val="000066"/>
                </a:solidFill>
                <a:latin typeface="Arial Black" pitchFamily="34" charset="0"/>
                <a:ea typeface="创艺繁黑体"/>
                <a:cs typeface="创艺繁黑体"/>
              </a:rPr>
              <a:t> Process:</a:t>
            </a:r>
          </a:p>
          <a:p>
            <a:pPr>
              <a:buFont typeface="+mj-lt"/>
              <a:buAutoNum type="arabicPeriod"/>
              <a:defRPr/>
            </a:pPr>
            <a:r>
              <a:rPr kumimoji="1" lang="en-US" altLang="zh-CN" sz="1400" dirty="0">
                <a:solidFill>
                  <a:srgbClr val="000066"/>
                </a:solidFill>
                <a:latin typeface="Arial Black" pitchFamily="34" charset="0"/>
                <a:ea typeface="创艺繁黑体"/>
                <a:cs typeface="创艺繁黑体"/>
              </a:rPr>
              <a:t> Sender: encrypt the digest to generate a digital signature.</a:t>
            </a:r>
          </a:p>
          <a:p>
            <a:pPr>
              <a:buFont typeface="+mj-lt"/>
              <a:buAutoNum type="arabicPeriod"/>
              <a:defRPr/>
            </a:pPr>
            <a:r>
              <a:rPr kumimoji="1" lang="en-US" altLang="zh-CN" sz="1400" dirty="0">
                <a:solidFill>
                  <a:srgbClr val="000066"/>
                </a:solidFill>
                <a:latin typeface="Arial Black" pitchFamily="34" charset="0"/>
                <a:ea typeface="创艺繁黑体"/>
                <a:cs typeface="创艺繁黑体"/>
              </a:rPr>
              <a:t> Sender: send it to the receiver.</a:t>
            </a:r>
          </a:p>
          <a:p>
            <a:pPr>
              <a:buFont typeface="+mj-lt"/>
              <a:buAutoNum type="arabicPeriod"/>
              <a:defRPr/>
            </a:pPr>
            <a:r>
              <a:rPr kumimoji="1" lang="en-US" altLang="zh-CN" sz="1400" dirty="0">
                <a:solidFill>
                  <a:srgbClr val="000066"/>
                </a:solidFill>
                <a:latin typeface="Arial Black" pitchFamily="34" charset="0"/>
                <a:ea typeface="创艺繁黑体"/>
                <a:cs typeface="创艺繁黑体"/>
              </a:rPr>
              <a:t> Receiver: decrypt it to obtain the hash value.</a:t>
            </a:r>
          </a:p>
          <a:p>
            <a:pPr>
              <a:buFont typeface="+mj-lt"/>
              <a:buAutoNum type="arabicPeriod"/>
              <a:defRPr/>
            </a:pPr>
            <a:r>
              <a:rPr kumimoji="1" lang="en-US" altLang="zh-CN" sz="1400" dirty="0">
                <a:solidFill>
                  <a:srgbClr val="000066"/>
                </a:solidFill>
                <a:latin typeface="Arial Black" pitchFamily="34" charset="0"/>
                <a:ea typeface="创艺繁黑体"/>
                <a:cs typeface="创艺繁黑体"/>
              </a:rPr>
              <a:t> Receiver: digest the received message and generate a new hash.</a:t>
            </a:r>
          </a:p>
          <a:p>
            <a:pPr>
              <a:buFont typeface="+mj-lt"/>
              <a:buAutoNum type="arabicPeriod"/>
              <a:defRPr/>
            </a:pPr>
            <a:r>
              <a:rPr kumimoji="1" lang="en-US" altLang="zh-CN" sz="1400" dirty="0">
                <a:solidFill>
                  <a:srgbClr val="000066"/>
                </a:solidFill>
                <a:latin typeface="Arial Black" pitchFamily="34" charset="0"/>
                <a:ea typeface="创艺繁黑体"/>
                <a:cs typeface="创艺繁黑体"/>
              </a:rPr>
              <a:t> Receiver: compares the new hash value with the other hash value.</a:t>
            </a:r>
          </a:p>
          <a:p>
            <a:pPr marL="0" indent="0">
              <a:buNone/>
              <a:defRPr/>
            </a:pPr>
            <a:r>
              <a:rPr kumimoji="1" lang="en-US" altLang="zh-CN" dirty="0">
                <a:solidFill>
                  <a:srgbClr val="000066"/>
                </a:solidFill>
                <a:latin typeface="Arial Black" pitchFamily="34" charset="0"/>
                <a:ea typeface="创艺繁黑体"/>
                <a:cs typeface="创艺繁黑体"/>
              </a:rPr>
              <a:t>       </a:t>
            </a:r>
          </a:p>
          <a:p>
            <a:pPr marL="0" indent="0">
              <a:buNone/>
              <a:defRPr/>
            </a:pPr>
            <a:endParaRPr kumimoji="1" lang="en-US" altLang="zh-CN" dirty="0">
              <a:solidFill>
                <a:srgbClr val="000066"/>
              </a:solidFill>
              <a:latin typeface="Arial Black" pitchFamily="34" charset="0"/>
              <a:ea typeface="创艺繁黑体"/>
              <a:cs typeface="创艺繁黑体"/>
            </a:endParaRPr>
          </a:p>
        </p:txBody>
      </p:sp>
      <p:pic>
        <p:nvPicPr>
          <p:cNvPr id="29" name="图片 28">
            <a:extLst>
              <a:ext uri="{FF2B5EF4-FFF2-40B4-BE49-F238E27FC236}">
                <a16:creationId xmlns:a16="http://schemas.microsoft.com/office/drawing/2014/main" id="{17BA5090-0FB2-7AFD-B157-1AF9831F125E}"/>
              </a:ext>
            </a:extLst>
          </p:cNvPr>
          <p:cNvPicPr>
            <a:picLocks noChangeAspect="1"/>
          </p:cNvPicPr>
          <p:nvPr/>
        </p:nvPicPr>
        <p:blipFill>
          <a:blip r:embed="rId3"/>
          <a:stretch>
            <a:fillRect/>
          </a:stretch>
        </p:blipFill>
        <p:spPr>
          <a:xfrm>
            <a:off x="897248" y="3429000"/>
            <a:ext cx="7995232" cy="3429000"/>
          </a:xfrm>
          <a:prstGeom prst="rect">
            <a:avLst/>
          </a:prstGeom>
        </p:spPr>
      </p:pic>
    </p:spTree>
    <p:extLst>
      <p:ext uri="{BB962C8B-B14F-4D97-AF65-F5344CB8AC3E}">
        <p14:creationId xmlns:p14="http://schemas.microsoft.com/office/powerpoint/2010/main" val="3912524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kumimoji="1" lang="en-US" altLang="zh-CN" sz="3600" b="1" dirty="0">
                <a:solidFill>
                  <a:srgbClr val="000066"/>
                </a:solidFill>
                <a:latin typeface="Arial Black" pitchFamily="34" charset="0"/>
                <a:ea typeface="创艺繁黑体"/>
                <a:cs typeface="创艺繁黑体"/>
              </a:rPr>
              <a:t>Literature survey</a:t>
            </a:r>
            <a:r>
              <a:rPr kumimoji="1" lang="zh-CN" altLang="en-US" sz="3600" b="1" dirty="0">
                <a:solidFill>
                  <a:srgbClr val="000066"/>
                </a:solidFill>
                <a:latin typeface="Arial Black" pitchFamily="34" charset="0"/>
                <a:ea typeface="创艺繁黑体"/>
                <a:cs typeface="创艺繁黑体"/>
              </a:rPr>
              <a:t>：</a:t>
            </a:r>
            <a:endParaRPr lang="en-US" altLang="zh-CN" sz="3400" dirty="0"/>
          </a:p>
        </p:txBody>
      </p:sp>
      <p:sp>
        <p:nvSpPr>
          <p:cNvPr id="4099" name="Rectangle 3"/>
          <p:cNvSpPr>
            <a:spLocks noGrp="1" noChangeArrowheads="1"/>
          </p:cNvSpPr>
          <p:nvPr>
            <p:ph type="body" idx="1"/>
          </p:nvPr>
        </p:nvSpPr>
        <p:spPr>
          <a:xfrm>
            <a:off x="899592" y="1628800"/>
            <a:ext cx="8136904" cy="3816350"/>
          </a:xfrm>
        </p:spPr>
        <p:txBody>
          <a:bodyPr/>
          <a:lstStyle/>
          <a:p>
            <a:pPr marL="0" indent="0">
              <a:buNone/>
              <a:defRPr/>
            </a:pPr>
            <a:r>
              <a:rPr kumimoji="1" lang="en-US" altLang="zh-CN" sz="2400" dirty="0">
                <a:solidFill>
                  <a:srgbClr val="000066"/>
                </a:solidFill>
                <a:latin typeface="Arial Black" pitchFamily="34" charset="0"/>
                <a:ea typeface="创艺繁黑体"/>
                <a:cs typeface="创艺繁黑体"/>
              </a:rPr>
              <a:t>Digital Signature</a:t>
            </a:r>
            <a:r>
              <a:rPr kumimoji="1" lang="en-US" altLang="zh-CN" dirty="0">
                <a:solidFill>
                  <a:srgbClr val="000066"/>
                </a:solidFill>
                <a:latin typeface="Arial Black" pitchFamily="34" charset="0"/>
                <a:ea typeface="创艺繁黑体"/>
                <a:cs typeface="创艺繁黑体"/>
              </a:rPr>
              <a:t>: (based on public key cryptography and hashing algorithms)</a:t>
            </a:r>
          </a:p>
          <a:p>
            <a:pPr marL="342900" marR="0" lvl="0" indent="-342900" algn="l" defTabSz="914400" rtl="0" eaLnBrk="0" fontAlgn="base" latinLnBrk="0" hangingPunct="0">
              <a:lnSpc>
                <a:spcPct val="100000"/>
              </a:lnSpc>
              <a:spcBef>
                <a:spcPct val="20000"/>
              </a:spcBef>
              <a:spcAft>
                <a:spcPct val="0"/>
              </a:spcAft>
              <a:buClrTx/>
              <a:buSzTx/>
              <a:buFont typeface="Wingdings" panose="05000000000000000000" pitchFamily="2" charset="2"/>
              <a:buChar char="u"/>
              <a:tabLst/>
              <a:defRPr/>
            </a:pPr>
            <a:r>
              <a:rPr kumimoji="1" lang="en-US" altLang="zh-CN" dirty="0">
                <a:solidFill>
                  <a:srgbClr val="000066"/>
                </a:solidFill>
                <a:latin typeface="Arial Black" pitchFamily="34" charset="0"/>
                <a:ea typeface="创艺繁黑体"/>
                <a:cs typeface="创艺繁黑体"/>
              </a:rPr>
              <a:t>Features</a:t>
            </a:r>
            <a:r>
              <a:rPr kumimoji="1" lang="en-US" altLang="zh-CN" sz="1800" b="0" i="0" u="none" strike="noStrike" kern="0" cap="none" spc="0" normalizeH="0" baseline="0" noProof="0" dirty="0">
                <a:ln>
                  <a:noFill/>
                </a:ln>
                <a:solidFill>
                  <a:srgbClr val="000066"/>
                </a:solidFill>
                <a:effectLst/>
                <a:uLnTx/>
                <a:uFillTx/>
                <a:latin typeface="Arial Black" pitchFamily="34" charset="0"/>
                <a:ea typeface="创艺繁黑体"/>
                <a:cs typeface="创艺繁黑体"/>
              </a:rPr>
              <a:t>:</a:t>
            </a:r>
          </a:p>
          <a:p>
            <a:pPr marL="0" indent="0">
              <a:buNone/>
              <a:defRPr/>
            </a:pPr>
            <a:endParaRPr kumimoji="1" lang="en-US" altLang="zh-CN" sz="1400" dirty="0">
              <a:solidFill>
                <a:srgbClr val="000066"/>
              </a:solidFill>
              <a:latin typeface="Arial Black" pitchFamily="34" charset="0"/>
              <a:ea typeface="创艺繁黑体"/>
              <a:cs typeface="创艺繁黑体"/>
            </a:endParaRPr>
          </a:p>
          <a:p>
            <a:pPr marL="0" indent="0">
              <a:buNone/>
              <a:defRPr/>
            </a:pPr>
            <a:r>
              <a:rPr kumimoji="1" lang="en-US" altLang="zh-CN" dirty="0">
                <a:solidFill>
                  <a:srgbClr val="000066"/>
                </a:solidFill>
                <a:latin typeface="Arial Black" pitchFamily="34" charset="0"/>
                <a:ea typeface="创艺繁黑体"/>
                <a:cs typeface="创艺繁黑体"/>
              </a:rPr>
              <a:t>       </a:t>
            </a:r>
          </a:p>
          <a:p>
            <a:pPr marL="0" indent="0">
              <a:buNone/>
              <a:defRPr/>
            </a:pPr>
            <a:endParaRPr kumimoji="1" lang="en-US" altLang="zh-CN" dirty="0">
              <a:solidFill>
                <a:srgbClr val="000066"/>
              </a:solidFill>
              <a:latin typeface="Arial Black" pitchFamily="34" charset="0"/>
              <a:ea typeface="创艺繁黑体"/>
              <a:cs typeface="创艺繁黑体"/>
            </a:endParaRPr>
          </a:p>
        </p:txBody>
      </p:sp>
      <p:grpSp>
        <p:nvGrpSpPr>
          <p:cNvPr id="3" name="组合 2">
            <a:extLst>
              <a:ext uri="{FF2B5EF4-FFF2-40B4-BE49-F238E27FC236}">
                <a16:creationId xmlns:a16="http://schemas.microsoft.com/office/drawing/2014/main" id="{25AAA1AC-3263-7262-F9FA-19BCDC51E661}"/>
              </a:ext>
            </a:extLst>
          </p:cNvPr>
          <p:cNvGrpSpPr/>
          <p:nvPr/>
        </p:nvGrpSpPr>
        <p:grpSpPr>
          <a:xfrm>
            <a:off x="683568" y="2303877"/>
            <a:ext cx="5647834" cy="3595323"/>
            <a:chOff x="1279703" y="1466025"/>
            <a:chExt cx="7082831" cy="4332350"/>
          </a:xfrm>
        </p:grpSpPr>
        <p:sp>
          <p:nvSpPr>
            <p:cNvPr id="4" name="椭圆 3">
              <a:extLst>
                <a:ext uri="{FF2B5EF4-FFF2-40B4-BE49-F238E27FC236}">
                  <a16:creationId xmlns:a16="http://schemas.microsoft.com/office/drawing/2014/main" id="{56AD4DF0-CE0D-F66E-BDD0-82FFACCB2719}"/>
                </a:ext>
              </a:extLst>
            </p:cNvPr>
            <p:cNvSpPr/>
            <p:nvPr/>
          </p:nvSpPr>
          <p:spPr>
            <a:xfrm>
              <a:off x="4823420" y="1466025"/>
              <a:ext cx="2531024" cy="2531022"/>
            </a:xfrm>
            <a:prstGeom prst="ellipse">
              <a:avLst/>
            </a:prstGeom>
            <a:solidFill>
              <a:schemeClr val="accent6">
                <a:lumMod val="60000"/>
                <a:lumOff val="40000"/>
                <a:alpha val="20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68580" tIns="34290" rIns="68580" bIns="34290" numCol="1" spcCol="0" rtlCol="0" fromWordArt="0" anchor="ctr" anchorCtr="0" forceAA="0" compatLnSpc="1">
              <a:normAutofit/>
            </a:bodyPr>
            <a:lstStyle/>
            <a:p>
              <a:pPr algn="ctr" defTabSz="685324"/>
              <a:endParaRPr lang="zh-CN" altLang="en-US" sz="1800" b="1" dirty="0">
                <a:solidFill>
                  <a:schemeClr val="bg1"/>
                </a:solidFill>
              </a:endParaRPr>
            </a:p>
          </p:txBody>
        </p:sp>
        <p:sp>
          <p:nvSpPr>
            <p:cNvPr id="5" name="椭圆 4">
              <a:extLst>
                <a:ext uri="{FF2B5EF4-FFF2-40B4-BE49-F238E27FC236}">
                  <a16:creationId xmlns:a16="http://schemas.microsoft.com/office/drawing/2014/main" id="{8C79CA3A-BF30-6C74-55DA-29857F904B5E}"/>
                </a:ext>
              </a:extLst>
            </p:cNvPr>
            <p:cNvSpPr/>
            <p:nvPr/>
          </p:nvSpPr>
          <p:spPr>
            <a:xfrm>
              <a:off x="5831510" y="3267353"/>
              <a:ext cx="2531024" cy="2531022"/>
            </a:xfrm>
            <a:prstGeom prst="ellipse">
              <a:avLst/>
            </a:prstGeom>
            <a:solidFill>
              <a:srgbClr val="0070C0">
                <a:alpha val="20000"/>
              </a:srgb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68580" tIns="34290" rIns="68580" bIns="34290" numCol="1" spcCol="0" rtlCol="0" fromWordArt="0" anchor="ctr" anchorCtr="0" forceAA="0" compatLnSpc="1">
              <a:normAutofit/>
            </a:bodyPr>
            <a:lstStyle/>
            <a:p>
              <a:pPr algn="ctr" defTabSz="685324"/>
              <a:endParaRPr lang="zh-CN" altLang="en-US" sz="1800" b="1" dirty="0">
                <a:solidFill>
                  <a:schemeClr val="bg1"/>
                </a:solidFill>
              </a:endParaRPr>
            </a:p>
          </p:txBody>
        </p:sp>
        <p:sp>
          <p:nvSpPr>
            <p:cNvPr id="6" name="椭圆 5">
              <a:extLst>
                <a:ext uri="{FF2B5EF4-FFF2-40B4-BE49-F238E27FC236}">
                  <a16:creationId xmlns:a16="http://schemas.microsoft.com/office/drawing/2014/main" id="{4A1955C0-DAF1-77B3-C54D-BA792E9AC6EE}"/>
                </a:ext>
              </a:extLst>
            </p:cNvPr>
            <p:cNvSpPr/>
            <p:nvPr/>
          </p:nvSpPr>
          <p:spPr>
            <a:xfrm>
              <a:off x="3815329" y="3267353"/>
              <a:ext cx="2531024" cy="2531022"/>
            </a:xfrm>
            <a:prstGeom prst="ellipse">
              <a:avLst/>
            </a:prstGeom>
            <a:solidFill>
              <a:schemeClr val="accent1"/>
            </a:soli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68580" tIns="34290" rIns="68580" bIns="34290" numCol="1" spcCol="0" rtlCol="0" fromWordArt="0" anchor="ctr" anchorCtr="0" forceAA="0" compatLnSpc="1">
              <a:normAutofit/>
            </a:bodyPr>
            <a:lstStyle/>
            <a:p>
              <a:pPr algn="ctr" defTabSz="685324"/>
              <a:endParaRPr lang="zh-CN" altLang="en-US" sz="1800" b="1" dirty="0">
                <a:solidFill>
                  <a:schemeClr val="bg1"/>
                </a:solidFill>
              </a:endParaRPr>
            </a:p>
          </p:txBody>
        </p:sp>
        <p:sp>
          <p:nvSpPr>
            <p:cNvPr id="7" name="椭圆 6">
              <a:extLst>
                <a:ext uri="{FF2B5EF4-FFF2-40B4-BE49-F238E27FC236}">
                  <a16:creationId xmlns:a16="http://schemas.microsoft.com/office/drawing/2014/main" id="{5FADC3B7-D070-14E1-53D8-327B2B65A26B}"/>
                </a:ext>
              </a:extLst>
            </p:cNvPr>
            <p:cNvSpPr/>
            <p:nvPr/>
          </p:nvSpPr>
          <p:spPr>
            <a:xfrm>
              <a:off x="3708882" y="4420317"/>
              <a:ext cx="225094" cy="225094"/>
            </a:xfrm>
            <a:prstGeom prst="ellipse">
              <a:avLst/>
            </a:prstGeom>
            <a:solidFill>
              <a:schemeClr val="bg1">
                <a:lumMod val="95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68580" tIns="34290" rIns="68580" bIns="34290" numCol="1" spcCol="0" rtlCol="0" fromWordArt="0" anchor="ctr" anchorCtr="0" forceAA="0" compatLnSpc="1">
              <a:normAutofit fontScale="25000" lnSpcReduction="20000"/>
            </a:bodyPr>
            <a:lstStyle/>
            <a:p>
              <a:pPr algn="ctr" defTabSz="685324"/>
              <a:endParaRPr lang="zh-CN" altLang="en-US" sz="1800" b="1">
                <a:solidFill>
                  <a:schemeClr val="bg1"/>
                </a:solidFill>
              </a:endParaRPr>
            </a:p>
          </p:txBody>
        </p:sp>
        <p:sp>
          <p:nvSpPr>
            <p:cNvPr id="8" name="等腰三角形 7">
              <a:extLst>
                <a:ext uri="{FF2B5EF4-FFF2-40B4-BE49-F238E27FC236}">
                  <a16:creationId xmlns:a16="http://schemas.microsoft.com/office/drawing/2014/main" id="{4F88290B-3C22-E233-48A1-BCCB916DEA0E}"/>
                </a:ext>
              </a:extLst>
            </p:cNvPr>
            <p:cNvSpPr/>
            <p:nvPr/>
          </p:nvSpPr>
          <p:spPr>
            <a:xfrm rot="5400000">
              <a:off x="3799674" y="4510005"/>
              <a:ext cx="53034" cy="4571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nvGrpSpPr>
            <p:cNvPr id="9" name="组合 8">
              <a:extLst>
                <a:ext uri="{FF2B5EF4-FFF2-40B4-BE49-F238E27FC236}">
                  <a16:creationId xmlns:a16="http://schemas.microsoft.com/office/drawing/2014/main" id="{E502D56D-DACE-0888-D928-7AB3A66A01DF}"/>
                </a:ext>
              </a:extLst>
            </p:cNvPr>
            <p:cNvGrpSpPr/>
            <p:nvPr/>
          </p:nvGrpSpPr>
          <p:grpSpPr>
            <a:xfrm>
              <a:off x="4709790" y="2618989"/>
              <a:ext cx="225094" cy="225094"/>
              <a:chOff x="8250706" y="4217117"/>
              <a:chExt cx="225094" cy="225094"/>
            </a:xfrm>
          </p:grpSpPr>
          <p:sp>
            <p:nvSpPr>
              <p:cNvPr id="12" name="椭圆 11">
                <a:extLst>
                  <a:ext uri="{FF2B5EF4-FFF2-40B4-BE49-F238E27FC236}">
                    <a16:creationId xmlns:a16="http://schemas.microsoft.com/office/drawing/2014/main" id="{2AFA396B-CDD6-BE86-D347-B06DAC4FD512}"/>
                  </a:ext>
                </a:extLst>
              </p:cNvPr>
              <p:cNvSpPr/>
              <p:nvPr/>
            </p:nvSpPr>
            <p:spPr>
              <a:xfrm>
                <a:off x="8250706" y="4217117"/>
                <a:ext cx="225094" cy="225094"/>
              </a:xfrm>
              <a:prstGeom prst="ellipse">
                <a:avLst/>
              </a:prstGeom>
              <a:solidFill>
                <a:schemeClr val="bg1">
                  <a:lumMod val="95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68580" tIns="34290" rIns="68580" bIns="34290" numCol="1" spcCol="0" rtlCol="0" fromWordArt="0" anchor="ctr" anchorCtr="0" forceAA="0" compatLnSpc="1">
                <a:normAutofit fontScale="25000" lnSpcReduction="20000"/>
              </a:bodyPr>
              <a:lstStyle/>
              <a:p>
                <a:pPr algn="ctr" defTabSz="685324"/>
                <a:endParaRPr lang="zh-CN" altLang="en-US" sz="1800" b="1">
                  <a:solidFill>
                    <a:schemeClr val="bg1"/>
                  </a:solidFill>
                </a:endParaRPr>
              </a:p>
            </p:txBody>
          </p:sp>
          <p:sp>
            <p:nvSpPr>
              <p:cNvPr id="13" name="等腰三角形 12">
                <a:extLst>
                  <a:ext uri="{FF2B5EF4-FFF2-40B4-BE49-F238E27FC236}">
                    <a16:creationId xmlns:a16="http://schemas.microsoft.com/office/drawing/2014/main" id="{5B1DD059-02F0-C42E-46B4-AB8C9042159F}"/>
                  </a:ext>
                </a:extLst>
              </p:cNvPr>
              <p:cNvSpPr/>
              <p:nvPr/>
            </p:nvSpPr>
            <p:spPr>
              <a:xfrm rot="5400000">
                <a:off x="8343879" y="4306805"/>
                <a:ext cx="53034" cy="4571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10" name="文本框 9">
              <a:extLst>
                <a:ext uri="{FF2B5EF4-FFF2-40B4-BE49-F238E27FC236}">
                  <a16:creationId xmlns:a16="http://schemas.microsoft.com/office/drawing/2014/main" id="{821331E6-D4DE-42DB-0C3A-FE39F6709D1F}"/>
                </a:ext>
              </a:extLst>
            </p:cNvPr>
            <p:cNvSpPr txBox="1"/>
            <p:nvPr/>
          </p:nvSpPr>
          <p:spPr>
            <a:xfrm>
              <a:off x="1279703" y="4753955"/>
              <a:ext cx="2171757" cy="325475"/>
            </a:xfrm>
            <a:prstGeom prst="rect">
              <a:avLst/>
            </a:prstGeom>
            <a:noFill/>
          </p:spPr>
          <p:txBody>
            <a:bodyPr wrap="square" rtlCol="0">
              <a:spAutoFit/>
            </a:bodyPr>
            <a:lstStyle/>
            <a:p>
              <a:pPr algn="ctr">
                <a:lnSpc>
                  <a:spcPct val="150000"/>
                </a:lnSpc>
              </a:pPr>
              <a:r>
                <a:rPr lang="en-US" altLang="zh-CN" sz="750" dirty="0"/>
                <a:t>.</a:t>
              </a:r>
            </a:p>
          </p:txBody>
        </p:sp>
        <p:sp>
          <p:nvSpPr>
            <p:cNvPr id="11" name="文本框 10">
              <a:extLst>
                <a:ext uri="{FF2B5EF4-FFF2-40B4-BE49-F238E27FC236}">
                  <a16:creationId xmlns:a16="http://schemas.microsoft.com/office/drawing/2014/main" id="{7C3E4FC2-435D-B691-DE2D-2C72BBE8F5AB}"/>
                </a:ext>
              </a:extLst>
            </p:cNvPr>
            <p:cNvSpPr txBox="1"/>
            <p:nvPr/>
          </p:nvSpPr>
          <p:spPr>
            <a:xfrm>
              <a:off x="2167564" y="3038658"/>
              <a:ext cx="2171756" cy="325475"/>
            </a:xfrm>
            <a:prstGeom prst="rect">
              <a:avLst/>
            </a:prstGeom>
            <a:noFill/>
          </p:spPr>
          <p:txBody>
            <a:bodyPr wrap="square" rtlCol="0">
              <a:spAutoFit/>
            </a:bodyPr>
            <a:lstStyle/>
            <a:p>
              <a:pPr algn="ctr">
                <a:lnSpc>
                  <a:spcPct val="150000"/>
                </a:lnSpc>
              </a:pPr>
              <a:endParaRPr lang="en-US" altLang="zh-CN" sz="750" dirty="0"/>
            </a:p>
          </p:txBody>
        </p:sp>
      </p:grpSp>
      <p:sp>
        <p:nvSpPr>
          <p:cNvPr id="17" name="文本框 16">
            <a:extLst>
              <a:ext uri="{FF2B5EF4-FFF2-40B4-BE49-F238E27FC236}">
                <a16:creationId xmlns:a16="http://schemas.microsoft.com/office/drawing/2014/main" id="{5A12DF02-50C6-0D48-2C95-4F538D36547B}"/>
              </a:ext>
            </a:extLst>
          </p:cNvPr>
          <p:cNvSpPr txBox="1"/>
          <p:nvPr/>
        </p:nvSpPr>
        <p:spPr>
          <a:xfrm>
            <a:off x="2800079" y="3101691"/>
            <a:ext cx="4572000" cy="369332"/>
          </a:xfrm>
          <a:prstGeom prst="rect">
            <a:avLst/>
          </a:prstGeom>
          <a:noFill/>
        </p:spPr>
        <p:txBody>
          <a:bodyPr wrap="square">
            <a:spAutoFit/>
          </a:bodyPr>
          <a:lstStyle/>
          <a:p>
            <a:r>
              <a:rPr kumimoji="1" lang="en-US" altLang="zh-CN" sz="1800" b="0" i="0" u="none" strike="noStrike" kern="0" cap="none" spc="0" normalizeH="0" baseline="0" noProof="0" dirty="0">
                <a:ln>
                  <a:noFill/>
                </a:ln>
                <a:solidFill>
                  <a:srgbClr val="7030A0"/>
                </a:solidFill>
                <a:effectLst/>
                <a:uLnTx/>
                <a:uFillTx/>
                <a:latin typeface="Arial Black" pitchFamily="34" charset="0"/>
                <a:ea typeface="创艺繁黑体"/>
                <a:cs typeface="创艺繁黑体"/>
              </a:rPr>
              <a:t>Verifying message integrity</a:t>
            </a:r>
            <a:endParaRPr lang="zh-CN" altLang="en-US" dirty="0">
              <a:solidFill>
                <a:srgbClr val="7030A0"/>
              </a:solidFill>
            </a:endParaRPr>
          </a:p>
        </p:txBody>
      </p:sp>
      <p:sp>
        <p:nvSpPr>
          <p:cNvPr id="21" name="文本框 20">
            <a:extLst>
              <a:ext uri="{FF2B5EF4-FFF2-40B4-BE49-F238E27FC236}">
                <a16:creationId xmlns:a16="http://schemas.microsoft.com/office/drawing/2014/main" id="{7F545661-4D08-201B-D1DD-0E1353E97024}"/>
              </a:ext>
            </a:extLst>
          </p:cNvPr>
          <p:cNvSpPr txBox="1"/>
          <p:nvPr/>
        </p:nvSpPr>
        <p:spPr>
          <a:xfrm>
            <a:off x="2264435" y="4623343"/>
            <a:ext cx="2048734" cy="369332"/>
          </a:xfrm>
          <a:prstGeom prst="rect">
            <a:avLst/>
          </a:prstGeom>
          <a:noFill/>
        </p:spPr>
        <p:txBody>
          <a:bodyPr wrap="square">
            <a:spAutoFit/>
          </a:bodyPr>
          <a:lstStyle/>
          <a:p>
            <a:r>
              <a:rPr kumimoji="1" lang="en-US" altLang="zh-CN" sz="1800" b="0" i="0" u="none" strike="noStrike" kern="0" cap="none" spc="0" normalizeH="0" baseline="0" noProof="0" dirty="0">
                <a:ln>
                  <a:noFill/>
                </a:ln>
                <a:solidFill>
                  <a:schemeClr val="accent1">
                    <a:lumMod val="50000"/>
                  </a:schemeClr>
                </a:solidFill>
                <a:effectLst/>
                <a:uLnTx/>
                <a:uFillTx/>
                <a:latin typeface="Arial Black" pitchFamily="34" charset="0"/>
                <a:ea typeface="创艺繁黑体"/>
                <a:cs typeface="创艺繁黑体"/>
              </a:rPr>
              <a:t>Authentication</a:t>
            </a:r>
            <a:endParaRPr lang="zh-CN" altLang="en-US" dirty="0">
              <a:solidFill>
                <a:schemeClr val="accent1">
                  <a:lumMod val="50000"/>
                </a:schemeClr>
              </a:solidFill>
            </a:endParaRPr>
          </a:p>
        </p:txBody>
      </p:sp>
      <p:sp>
        <p:nvSpPr>
          <p:cNvPr id="25" name="文本框 24">
            <a:extLst>
              <a:ext uri="{FF2B5EF4-FFF2-40B4-BE49-F238E27FC236}">
                <a16:creationId xmlns:a16="http://schemas.microsoft.com/office/drawing/2014/main" id="{8911C28D-694A-B89B-4E07-3654601BF448}"/>
              </a:ext>
            </a:extLst>
          </p:cNvPr>
          <p:cNvSpPr txBox="1"/>
          <p:nvPr/>
        </p:nvSpPr>
        <p:spPr>
          <a:xfrm>
            <a:off x="4802514" y="4642308"/>
            <a:ext cx="4233982" cy="369332"/>
          </a:xfrm>
          <a:prstGeom prst="rect">
            <a:avLst/>
          </a:prstGeom>
          <a:noFill/>
        </p:spPr>
        <p:txBody>
          <a:bodyPr wrap="square">
            <a:spAutoFit/>
          </a:bodyPr>
          <a:lstStyle/>
          <a:p>
            <a:r>
              <a:rPr kumimoji="1" lang="en-US" altLang="zh-CN" sz="1800" b="0" i="0" u="none" strike="noStrike" kern="0" cap="none" spc="0" normalizeH="0" baseline="0" noProof="0" dirty="0">
                <a:ln>
                  <a:noFill/>
                </a:ln>
                <a:solidFill>
                  <a:srgbClr val="00B0F0"/>
                </a:solidFill>
                <a:effectLst/>
                <a:uLnTx/>
                <a:uFillTx/>
                <a:latin typeface="Arial Black" pitchFamily="34" charset="0"/>
                <a:ea typeface="创艺繁黑体"/>
                <a:cs typeface="创艺繁黑体"/>
              </a:rPr>
              <a:t>Protection against repudiation</a:t>
            </a:r>
            <a:endParaRPr lang="zh-CN" altLang="en-US" dirty="0">
              <a:solidFill>
                <a:srgbClr val="00B0F0"/>
              </a:solidFill>
            </a:endParaRPr>
          </a:p>
        </p:txBody>
      </p:sp>
    </p:spTree>
    <p:extLst>
      <p:ext uri="{BB962C8B-B14F-4D97-AF65-F5344CB8AC3E}">
        <p14:creationId xmlns:p14="http://schemas.microsoft.com/office/powerpoint/2010/main" val="3639495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kumimoji="1" lang="en-US" altLang="zh-CN" sz="3600" b="1" dirty="0">
                <a:solidFill>
                  <a:srgbClr val="000066"/>
                </a:solidFill>
                <a:latin typeface="Arial Black" pitchFamily="34" charset="0"/>
                <a:ea typeface="创艺繁黑体"/>
                <a:cs typeface="创艺繁黑体"/>
              </a:rPr>
              <a:t>Problem Identification</a:t>
            </a:r>
            <a:r>
              <a:rPr kumimoji="1" lang="zh-CN" altLang="en-US" sz="3600" b="1" dirty="0">
                <a:solidFill>
                  <a:srgbClr val="000066"/>
                </a:solidFill>
                <a:latin typeface="Arial Black" pitchFamily="34" charset="0"/>
                <a:ea typeface="创艺繁黑体"/>
                <a:cs typeface="创艺繁黑体"/>
              </a:rPr>
              <a:t>：</a:t>
            </a:r>
            <a:endParaRPr lang="en-US" altLang="zh-CN" sz="3400" dirty="0"/>
          </a:p>
        </p:txBody>
      </p:sp>
      <p:grpSp>
        <p:nvGrpSpPr>
          <p:cNvPr id="2" name="组合 1">
            <a:extLst>
              <a:ext uri="{FF2B5EF4-FFF2-40B4-BE49-F238E27FC236}">
                <a16:creationId xmlns:a16="http://schemas.microsoft.com/office/drawing/2014/main" id="{50A1FAFB-794B-7E4C-9ACE-8AB506D652D2}"/>
              </a:ext>
            </a:extLst>
          </p:cNvPr>
          <p:cNvGrpSpPr/>
          <p:nvPr/>
        </p:nvGrpSpPr>
        <p:grpSpPr>
          <a:xfrm>
            <a:off x="827584" y="1174750"/>
            <a:ext cx="4329947" cy="5143500"/>
            <a:chOff x="878108" y="0"/>
            <a:chExt cx="5474535" cy="6858000"/>
          </a:xfrm>
        </p:grpSpPr>
        <p:cxnSp>
          <p:nvCxnSpPr>
            <p:cNvPr id="3" name="直接箭头连接符 2">
              <a:extLst>
                <a:ext uri="{FF2B5EF4-FFF2-40B4-BE49-F238E27FC236}">
                  <a16:creationId xmlns:a16="http://schemas.microsoft.com/office/drawing/2014/main" id="{0473A091-237C-7E84-4C3E-1072F09F9CF9}"/>
                </a:ext>
              </a:extLst>
            </p:cNvPr>
            <p:cNvCxnSpPr>
              <a:cxnSpLocks/>
            </p:cNvCxnSpPr>
            <p:nvPr/>
          </p:nvCxnSpPr>
          <p:spPr>
            <a:xfrm>
              <a:off x="878115" y="0"/>
              <a:ext cx="0" cy="6858000"/>
            </a:xfrm>
            <a:prstGeom prst="straightConnector1">
              <a:avLst/>
            </a:prstGeom>
            <a:ln>
              <a:solidFill>
                <a:schemeClr val="tx1">
                  <a:alpha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 name="组合 3">
              <a:extLst>
                <a:ext uri="{FF2B5EF4-FFF2-40B4-BE49-F238E27FC236}">
                  <a16:creationId xmlns:a16="http://schemas.microsoft.com/office/drawing/2014/main" id="{01358EA5-CD29-3894-6845-18E10E30241A}"/>
                </a:ext>
              </a:extLst>
            </p:cNvPr>
            <p:cNvGrpSpPr/>
            <p:nvPr/>
          </p:nvGrpSpPr>
          <p:grpSpPr>
            <a:xfrm>
              <a:off x="878115" y="459516"/>
              <a:ext cx="5293205" cy="2415131"/>
              <a:chOff x="878115" y="283589"/>
              <a:chExt cx="5293205" cy="2415131"/>
            </a:xfrm>
          </p:grpSpPr>
          <p:sp>
            <p:nvSpPr>
              <p:cNvPr id="14" name="文本框 13">
                <a:extLst>
                  <a:ext uri="{FF2B5EF4-FFF2-40B4-BE49-F238E27FC236}">
                    <a16:creationId xmlns:a16="http://schemas.microsoft.com/office/drawing/2014/main" id="{792CA84C-EB02-50F7-4465-2BBC7C7846F3}"/>
                  </a:ext>
                </a:extLst>
              </p:cNvPr>
              <p:cNvSpPr txBox="1"/>
              <p:nvPr/>
            </p:nvSpPr>
            <p:spPr>
              <a:xfrm>
                <a:off x="878115" y="283589"/>
                <a:ext cx="4045064" cy="649188"/>
              </a:xfrm>
              <a:prstGeom prst="roundRect">
                <a:avLst>
                  <a:gd name="adj" fmla="val 50000"/>
                </a:avLst>
              </a:prstGeom>
              <a:solidFill>
                <a:schemeClr val="tx2">
                  <a:lumMod val="60000"/>
                  <a:lumOff val="40000"/>
                </a:schemeClr>
              </a:solidFill>
              <a:ln w="12700" cap="rnd">
                <a:noFill/>
                <a:prstDash val="solid"/>
                <a:round/>
                <a:headEnd/>
                <a:tailEnd/>
              </a:ln>
              <a:effectLst>
                <a:outerShdw blurRad="254000" dist="127000" algn="ctr" rotWithShape="0">
                  <a:schemeClr val="accent5">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spAutoFit/>
              </a:bodyPr>
              <a:lstStyle>
                <a:defPPr>
                  <a:defRPr lang="zh-CN"/>
                </a:defPPr>
                <a:lvl1pPr algn="ctr" defTabSz="914354">
                  <a:defRPr sz="14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800" spc="75" dirty="0">
                    <a:solidFill>
                      <a:schemeClr val="accent6"/>
                    </a:solidFill>
                    <a:latin typeface="Arial Black" panose="020B0A04020102020204" pitchFamily="34" charset="0"/>
                    <a:ea typeface="ＭＳ Ｐゴシック" panose="020B0600070205080204" pitchFamily="34" charset="-128"/>
                  </a:rPr>
                  <a:t>High collision rate</a:t>
                </a:r>
              </a:p>
            </p:txBody>
          </p:sp>
          <p:sp>
            <p:nvSpPr>
              <p:cNvPr id="15" name="矩形 14">
                <a:extLst>
                  <a:ext uri="{FF2B5EF4-FFF2-40B4-BE49-F238E27FC236}">
                    <a16:creationId xmlns:a16="http://schemas.microsoft.com/office/drawing/2014/main" id="{D62AF312-8FDB-9D65-406F-6267B03AC199}"/>
                  </a:ext>
                </a:extLst>
              </p:cNvPr>
              <p:cNvSpPr/>
              <p:nvPr/>
            </p:nvSpPr>
            <p:spPr>
              <a:xfrm flipH="1">
                <a:off x="1375595" y="1247468"/>
                <a:ext cx="4795725" cy="1451252"/>
              </a:xfrm>
              <a:prstGeom prst="rect">
                <a:avLst/>
              </a:prstGeom>
              <a:ln>
                <a:noFill/>
              </a:ln>
            </p:spPr>
            <p:txBody>
              <a:bodyPr wrap="square" lIns="68580" tIns="34290" rIns="68580" bIns="34290" anchor="t">
                <a:spAutoFit/>
              </a:bodyPr>
              <a:lstStyle/>
              <a:p>
                <a:pPr>
                  <a:lnSpc>
                    <a:spcPct val="130000"/>
                  </a:lnSpc>
                </a:pPr>
                <a:r>
                  <a:rPr kumimoji="1" lang="en-US" altLang="zh-CN" sz="1300" dirty="0">
                    <a:solidFill>
                      <a:schemeClr val="accent2"/>
                    </a:solidFill>
                    <a:latin typeface="Arial Black" panose="020B0A04020102020204" pitchFamily="34" charset="0"/>
                    <a:sym typeface="Arial" panose="020B0604020202020204" pitchFamily="34" charset="0"/>
                  </a:rPr>
                  <a:t>The output might be the same hash value when processing two different inputs. Leading to fraud, even the compromise of data integrity.</a:t>
                </a:r>
              </a:p>
            </p:txBody>
          </p:sp>
        </p:grpSp>
        <p:grpSp>
          <p:nvGrpSpPr>
            <p:cNvPr id="5" name="组合 4">
              <a:extLst>
                <a:ext uri="{FF2B5EF4-FFF2-40B4-BE49-F238E27FC236}">
                  <a16:creationId xmlns:a16="http://schemas.microsoft.com/office/drawing/2014/main" id="{50C6974C-B271-4B25-942A-8BBC5163E456}"/>
                </a:ext>
              </a:extLst>
            </p:cNvPr>
            <p:cNvGrpSpPr/>
            <p:nvPr/>
          </p:nvGrpSpPr>
          <p:grpSpPr>
            <a:xfrm>
              <a:off x="878108" y="3527813"/>
              <a:ext cx="5474535" cy="2308719"/>
              <a:chOff x="878108" y="2901943"/>
              <a:chExt cx="5474535" cy="2308719"/>
            </a:xfrm>
          </p:grpSpPr>
          <p:sp>
            <p:nvSpPr>
              <p:cNvPr id="11" name="文本框 10">
                <a:extLst>
                  <a:ext uri="{FF2B5EF4-FFF2-40B4-BE49-F238E27FC236}">
                    <a16:creationId xmlns:a16="http://schemas.microsoft.com/office/drawing/2014/main" id="{E0D50926-518A-E45B-A2FA-BB01CA876D01}"/>
                  </a:ext>
                </a:extLst>
              </p:cNvPr>
              <p:cNvSpPr txBox="1"/>
              <p:nvPr/>
            </p:nvSpPr>
            <p:spPr>
              <a:xfrm>
                <a:off x="878122" y="2901943"/>
                <a:ext cx="4045057" cy="649188"/>
              </a:xfrm>
              <a:prstGeom prst="roundRect">
                <a:avLst>
                  <a:gd name="adj" fmla="val 50000"/>
                </a:avLst>
              </a:prstGeom>
              <a:solidFill>
                <a:srgbClr val="92D050"/>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spAutoFit/>
              </a:bodyPr>
              <a:lstStyle>
                <a:defPPr>
                  <a:defRPr lang="zh-CN"/>
                </a:defPPr>
                <a:lvl1pPr algn="ctr" defTabSz="914354">
                  <a:defRPr sz="14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800" dirty="0">
                    <a:solidFill>
                      <a:schemeClr val="accent6"/>
                    </a:solidFill>
                    <a:latin typeface="Arial Black" panose="020B0A04020102020204" pitchFamily="34" charset="0"/>
                    <a:ea typeface="ＭＳ Ｐゴシック" panose="020B0600070205080204" pitchFamily="34" charset="-128"/>
                  </a:rPr>
                  <a:t>Slow execution speed</a:t>
                </a:r>
              </a:p>
            </p:txBody>
          </p:sp>
          <p:sp>
            <p:nvSpPr>
              <p:cNvPr id="12" name="矩形 11">
                <a:extLst>
                  <a:ext uri="{FF2B5EF4-FFF2-40B4-BE49-F238E27FC236}">
                    <a16:creationId xmlns:a16="http://schemas.microsoft.com/office/drawing/2014/main" id="{A15608D9-800A-CAC0-9ECF-205A845DB78E}"/>
                  </a:ext>
                </a:extLst>
              </p:cNvPr>
              <p:cNvSpPr/>
              <p:nvPr/>
            </p:nvSpPr>
            <p:spPr>
              <a:xfrm flipH="1">
                <a:off x="878108" y="4106171"/>
                <a:ext cx="5474535" cy="1104491"/>
              </a:xfrm>
              <a:prstGeom prst="rect">
                <a:avLst/>
              </a:prstGeom>
              <a:ln>
                <a:noFill/>
              </a:ln>
            </p:spPr>
            <p:txBody>
              <a:bodyPr wrap="square" lIns="68580" tIns="34290" rIns="68580" bIns="34290" anchor="t">
                <a:spAutoFit/>
              </a:bodyPr>
              <a:lstStyle/>
              <a:p>
                <a:pPr>
                  <a:lnSpc>
                    <a:spcPct val="130000"/>
                  </a:lnSpc>
                </a:pPr>
                <a:r>
                  <a:rPr kumimoji="1" lang="en-US" altLang="zh-CN" sz="1300" dirty="0">
                    <a:solidFill>
                      <a:schemeClr val="accent6"/>
                    </a:solidFill>
                    <a:latin typeface="Arial Black" panose="020B0A04020102020204" pitchFamily="34" charset="0"/>
                    <a:sym typeface="Arial" panose="020B0604020202020204" pitchFamily="34" charset="0"/>
                  </a:rPr>
                  <a:t>It should be short and requires less buffer.</a:t>
                </a:r>
              </a:p>
              <a:p>
                <a:pPr>
                  <a:lnSpc>
                    <a:spcPct val="130000"/>
                  </a:lnSpc>
                </a:pPr>
                <a:r>
                  <a:rPr kumimoji="1" lang="en-US" altLang="zh-CN" sz="1300" dirty="0">
                    <a:solidFill>
                      <a:schemeClr val="accent6"/>
                    </a:solidFill>
                    <a:latin typeface="Arial Black" panose="020B0A04020102020204" pitchFamily="34" charset="0"/>
                    <a:sym typeface="Arial" panose="020B0604020202020204" pitchFamily="34" charset="0"/>
                  </a:rPr>
                  <a:t>But it is slower than other hash algorithms, like SHA-256.</a:t>
                </a:r>
              </a:p>
            </p:txBody>
          </p:sp>
        </p:grpSp>
      </p:grpSp>
      <p:pic>
        <p:nvPicPr>
          <p:cNvPr id="18" name="图片 17">
            <a:extLst>
              <a:ext uri="{FF2B5EF4-FFF2-40B4-BE49-F238E27FC236}">
                <a16:creationId xmlns:a16="http://schemas.microsoft.com/office/drawing/2014/main" id="{F3B3E5D1-135F-58FE-28C6-9363C7FC6B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035" y="1305852"/>
            <a:ext cx="4283966" cy="5389614"/>
          </a:xfrm>
          <a:prstGeom prst="rect">
            <a:avLst/>
          </a:prstGeom>
        </p:spPr>
      </p:pic>
    </p:spTree>
    <p:extLst>
      <p:ext uri="{BB962C8B-B14F-4D97-AF65-F5344CB8AC3E}">
        <p14:creationId xmlns:p14="http://schemas.microsoft.com/office/powerpoint/2010/main" val="31385177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kumimoji="1" lang="en-US" altLang="zh-CN" sz="3600" b="1" dirty="0">
                <a:solidFill>
                  <a:srgbClr val="000066"/>
                </a:solidFill>
                <a:latin typeface="Arial Black" pitchFamily="34" charset="0"/>
                <a:ea typeface="创艺繁黑体"/>
                <a:cs typeface="创艺繁黑体"/>
              </a:rPr>
              <a:t>Problem Identification </a:t>
            </a:r>
            <a:r>
              <a:rPr kumimoji="1" lang="zh-CN" altLang="en-US" sz="3600" b="1" dirty="0">
                <a:solidFill>
                  <a:srgbClr val="000066"/>
                </a:solidFill>
                <a:latin typeface="Arial Black" pitchFamily="34" charset="0"/>
                <a:ea typeface="创艺繁黑体"/>
                <a:cs typeface="创艺繁黑体"/>
              </a:rPr>
              <a:t>：</a:t>
            </a:r>
            <a:endParaRPr lang="en-US" altLang="zh-CN" sz="3400" dirty="0"/>
          </a:p>
        </p:txBody>
      </p:sp>
      <p:sp>
        <p:nvSpPr>
          <p:cNvPr id="3" name="文本框 2">
            <a:extLst>
              <a:ext uri="{FF2B5EF4-FFF2-40B4-BE49-F238E27FC236}">
                <a16:creationId xmlns:a16="http://schemas.microsoft.com/office/drawing/2014/main" id="{22DE65BD-DAD6-1A00-4022-808B61D12E5F}"/>
              </a:ext>
            </a:extLst>
          </p:cNvPr>
          <p:cNvSpPr txBox="1"/>
          <p:nvPr/>
        </p:nvSpPr>
        <p:spPr>
          <a:xfrm>
            <a:off x="971600" y="1628800"/>
            <a:ext cx="3600400" cy="486891"/>
          </a:xfrm>
          <a:prstGeom prst="roundRect">
            <a:avLst>
              <a:gd name="adj" fmla="val 50000"/>
            </a:avLst>
          </a:prstGeom>
          <a:solidFill>
            <a:srgbClr val="92D050"/>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spAutoFit/>
          </a:bodyPr>
          <a:lstStyle>
            <a:defPPr>
              <a:defRPr lang="zh-CN"/>
            </a:defPPr>
            <a:lvl1pPr algn="ctr" defTabSz="914354">
              <a:defRPr sz="14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800" dirty="0">
                <a:solidFill>
                  <a:schemeClr val="accent6"/>
                </a:solidFill>
                <a:latin typeface="Arial Black" panose="020B0A04020102020204" pitchFamily="34" charset="0"/>
                <a:ea typeface="ＭＳ Ｐゴシック" panose="020B0600070205080204" pitchFamily="34" charset="-128"/>
              </a:rPr>
              <a:t>Length Extension Attack</a:t>
            </a:r>
          </a:p>
        </p:txBody>
      </p:sp>
      <p:sp>
        <p:nvSpPr>
          <p:cNvPr id="7" name="文本框 6">
            <a:extLst>
              <a:ext uri="{FF2B5EF4-FFF2-40B4-BE49-F238E27FC236}">
                <a16:creationId xmlns:a16="http://schemas.microsoft.com/office/drawing/2014/main" id="{E426E6B2-4952-0F36-6D1D-866C2AD62D74}"/>
              </a:ext>
            </a:extLst>
          </p:cNvPr>
          <p:cNvSpPr txBox="1"/>
          <p:nvPr/>
        </p:nvSpPr>
        <p:spPr>
          <a:xfrm>
            <a:off x="1763688" y="2204864"/>
            <a:ext cx="4572000" cy="1111523"/>
          </a:xfrm>
          <a:prstGeom prst="rect">
            <a:avLst/>
          </a:prstGeom>
          <a:noFill/>
        </p:spPr>
        <p:txBody>
          <a:bodyPr wrap="square">
            <a:spAutoFit/>
          </a:bodyPr>
          <a:lstStyle/>
          <a:p>
            <a:pPr marL="0" marR="0" lvl="0" indent="0" algn="l" defTabSz="914400" rtl="0" eaLnBrk="0" fontAlgn="base" latinLnBrk="0" hangingPunct="0">
              <a:lnSpc>
                <a:spcPct val="130000"/>
              </a:lnSpc>
              <a:spcBef>
                <a:spcPct val="0"/>
              </a:spcBef>
              <a:spcAft>
                <a:spcPct val="0"/>
              </a:spcAft>
              <a:buClrTx/>
              <a:buSzTx/>
              <a:buFontTx/>
              <a:buNone/>
              <a:tabLst/>
              <a:defRPr/>
            </a:pPr>
            <a:r>
              <a:rPr kumimoji="1" lang="en-US" altLang="zh-CN" sz="1300" b="0" i="0" u="none" strike="noStrike" kern="1200" cap="none" spc="0" normalizeH="0" baseline="0" noProof="0" dirty="0">
                <a:ln>
                  <a:noFill/>
                </a:ln>
                <a:solidFill>
                  <a:srgbClr val="333399"/>
                </a:solidFill>
                <a:effectLst/>
                <a:uLnTx/>
                <a:uFillTx/>
                <a:latin typeface="Arial Black" panose="020B0A04020102020204" pitchFamily="34" charset="0"/>
                <a:ea typeface="ＭＳ Ｐゴシック" pitchFamily="34" charset="-128"/>
                <a:cs typeface="+mn-cs"/>
                <a:sym typeface="Arial" panose="020B0604020202020204" pitchFamily="34" charset="0"/>
              </a:rPr>
              <a:t>An attacker could reconstruct the internal data by appending new data and adding length padding so that the length is the same as the original message.</a:t>
            </a:r>
          </a:p>
        </p:txBody>
      </p:sp>
      <p:pic>
        <p:nvPicPr>
          <p:cNvPr id="8" name="图片 7" descr="Length extension attack">
            <a:extLst>
              <a:ext uri="{FF2B5EF4-FFF2-40B4-BE49-F238E27FC236}">
                <a16:creationId xmlns:a16="http://schemas.microsoft.com/office/drawing/2014/main" id="{4B397D33-DC04-AFA3-3EC4-54EE423A486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74670" y="3429000"/>
            <a:ext cx="8136679" cy="2304256"/>
          </a:xfrm>
          <a:prstGeom prst="rect">
            <a:avLst/>
          </a:prstGeom>
          <a:noFill/>
          <a:ln>
            <a:noFill/>
          </a:ln>
        </p:spPr>
      </p:pic>
    </p:spTree>
    <p:extLst>
      <p:ext uri="{BB962C8B-B14F-4D97-AF65-F5344CB8AC3E}">
        <p14:creationId xmlns:p14="http://schemas.microsoft.com/office/powerpoint/2010/main" val="1396466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899592" y="188640"/>
            <a:ext cx="8064896" cy="914400"/>
          </a:xfrm>
        </p:spPr>
        <p:txBody>
          <a:bodyPr/>
          <a:lstStyle/>
          <a:p>
            <a:pPr eaLnBrk="1" hangingPunct="1"/>
            <a:r>
              <a:rPr kumimoji="1" lang="en-US" altLang="zh-CN" sz="3600" b="1" dirty="0">
                <a:solidFill>
                  <a:srgbClr val="000066"/>
                </a:solidFill>
                <a:latin typeface="Arial Black" pitchFamily="34" charset="0"/>
                <a:ea typeface="创艺繁黑体"/>
                <a:cs typeface="创艺繁黑体"/>
              </a:rPr>
              <a:t>Proposed solution and novelty</a:t>
            </a:r>
            <a:r>
              <a:rPr kumimoji="1" lang="zh-CN" altLang="en-US" sz="3600" b="1" dirty="0">
                <a:solidFill>
                  <a:srgbClr val="000066"/>
                </a:solidFill>
                <a:latin typeface="Arial Black" panose="020B0A04020102020204" pitchFamily="34" charset="0"/>
                <a:ea typeface="创艺繁黑体"/>
                <a:cs typeface="创艺繁黑体"/>
              </a:rPr>
              <a:t>：</a:t>
            </a:r>
            <a:endParaRPr lang="en-US" altLang="zh-CN" sz="3400" dirty="0"/>
          </a:p>
        </p:txBody>
      </p:sp>
      <p:sp>
        <p:nvSpPr>
          <p:cNvPr id="4" name="文本框 3">
            <a:extLst>
              <a:ext uri="{FF2B5EF4-FFF2-40B4-BE49-F238E27FC236}">
                <a16:creationId xmlns:a16="http://schemas.microsoft.com/office/drawing/2014/main" id="{E1C3B6D7-534C-9891-DC21-9FE9BC7D80D6}"/>
              </a:ext>
            </a:extLst>
          </p:cNvPr>
          <p:cNvSpPr txBox="1"/>
          <p:nvPr/>
        </p:nvSpPr>
        <p:spPr>
          <a:xfrm>
            <a:off x="917895" y="1767006"/>
            <a:ext cx="7704856" cy="3323987"/>
          </a:xfrm>
          <a:prstGeom prst="rect">
            <a:avLst/>
          </a:prstGeom>
          <a:noFill/>
        </p:spPr>
        <p:txBody>
          <a:bodyPr wrap="square" rtlCol="0">
            <a:spAutoFit/>
          </a:bodyPr>
          <a:lstStyle/>
          <a:p>
            <a:r>
              <a:rPr lang="en-US" altLang="zh-CN" dirty="0">
                <a:solidFill>
                  <a:schemeClr val="accent6"/>
                </a:solidFill>
                <a:latin typeface="Arial Black" panose="020B0A04020102020204" pitchFamily="34" charset="0"/>
              </a:rPr>
              <a:t>Optional solution:</a:t>
            </a:r>
          </a:p>
          <a:p>
            <a:endParaRPr lang="en-US" altLang="zh-CN" dirty="0">
              <a:solidFill>
                <a:schemeClr val="accent6"/>
              </a:solidFill>
              <a:latin typeface="Arial Black" panose="020B0A04020102020204" pitchFamily="34" charset="0"/>
            </a:endParaRPr>
          </a:p>
          <a:p>
            <a:pPr marL="285750" indent="-285750">
              <a:buFont typeface="Wingdings" panose="05000000000000000000" pitchFamily="2" charset="2"/>
              <a:buChar char="ü"/>
            </a:pPr>
            <a:r>
              <a:rPr lang="en-US" altLang="zh-CN" sz="1800" dirty="0">
                <a:solidFill>
                  <a:schemeClr val="accent6"/>
                </a:solidFill>
                <a:latin typeface="Arial Black" panose="020B0A04020102020204" pitchFamily="34" charset="0"/>
              </a:rPr>
              <a:t>  Salted Hashing:</a:t>
            </a:r>
          </a:p>
          <a:p>
            <a:r>
              <a:rPr lang="en-US" altLang="zh-CN" sz="1800" dirty="0">
                <a:solidFill>
                  <a:schemeClr val="accent6"/>
                </a:solidFill>
                <a:latin typeface="Arial Black" panose="020B0A04020102020204" pitchFamily="34" charset="0"/>
              </a:rPr>
              <a:t>          Adding a random “salt” value to the input message.</a:t>
            </a:r>
          </a:p>
          <a:p>
            <a:endParaRPr lang="en-US" altLang="zh-CN" sz="1800" dirty="0">
              <a:solidFill>
                <a:schemeClr val="accent6"/>
              </a:solidFill>
              <a:latin typeface="Arial Black" panose="020B0A04020102020204" pitchFamily="34" charset="0"/>
            </a:endParaRPr>
          </a:p>
          <a:p>
            <a:pPr marL="285750" indent="-285750">
              <a:buFont typeface="Wingdings" panose="05000000000000000000" pitchFamily="2" charset="2"/>
              <a:buChar char="ü"/>
            </a:pPr>
            <a:r>
              <a:rPr lang="en-US" altLang="zh-CN" sz="1800" dirty="0">
                <a:solidFill>
                  <a:schemeClr val="accent6"/>
                </a:solidFill>
                <a:latin typeface="Arial Black" panose="020B0A04020102020204" pitchFamily="34" charset="0"/>
              </a:rPr>
              <a:t>  Key Hashing:</a:t>
            </a:r>
          </a:p>
          <a:p>
            <a:r>
              <a:rPr lang="en-US" altLang="zh-CN" sz="1800" dirty="0">
                <a:solidFill>
                  <a:schemeClr val="accent6"/>
                </a:solidFill>
                <a:latin typeface="Arial Black" panose="020B0A04020102020204" pitchFamily="34" charset="0"/>
              </a:rPr>
              <a:t>          Incorporating a secret key into the hash function.</a:t>
            </a:r>
          </a:p>
          <a:p>
            <a:endParaRPr lang="en-US" altLang="zh-CN" sz="1800" dirty="0">
              <a:solidFill>
                <a:schemeClr val="accent6"/>
              </a:solidFill>
              <a:latin typeface="Arial Black" panose="020B0A04020102020204" pitchFamily="34" charset="0"/>
            </a:endParaRPr>
          </a:p>
          <a:p>
            <a:pPr marL="285750" indent="-285750">
              <a:buFont typeface="Wingdings" panose="05000000000000000000" pitchFamily="2" charset="2"/>
              <a:buChar char="ü"/>
            </a:pPr>
            <a:r>
              <a:rPr lang="zh-CN" altLang="en-US" sz="1800" dirty="0">
                <a:solidFill>
                  <a:schemeClr val="accent6"/>
                </a:solidFill>
                <a:latin typeface="Arial Black" panose="020B0A04020102020204" pitchFamily="34" charset="0"/>
              </a:rPr>
              <a:t>  </a:t>
            </a:r>
            <a:r>
              <a:rPr lang="en-US" altLang="zh-CN" sz="1800" dirty="0">
                <a:solidFill>
                  <a:schemeClr val="accent6"/>
                </a:solidFill>
                <a:latin typeface="Arial Black" panose="020B0A04020102020204" pitchFamily="34" charset="0"/>
              </a:rPr>
              <a:t>Iterated Hashing:</a:t>
            </a:r>
          </a:p>
          <a:p>
            <a:r>
              <a:rPr lang="en-US" altLang="zh-CN" sz="1800" dirty="0">
                <a:solidFill>
                  <a:schemeClr val="accent6"/>
                </a:solidFill>
                <a:latin typeface="Arial Black" panose="020B0A04020102020204" pitchFamily="34" charset="0"/>
              </a:rPr>
              <a:t>          Hashing the message multiple times, with the output of each iteration becoming the input for the next iteration.</a:t>
            </a:r>
            <a:endParaRPr lang="zh-CN" altLang="en-US" sz="1800" dirty="0">
              <a:solidFill>
                <a:schemeClr val="accent6"/>
              </a:solidFill>
              <a:latin typeface="Arial Black" panose="020B0A04020102020204" pitchFamily="34" charset="0"/>
            </a:endParaRPr>
          </a:p>
        </p:txBody>
      </p:sp>
    </p:spTree>
    <p:extLst>
      <p:ext uri="{BB962C8B-B14F-4D97-AF65-F5344CB8AC3E}">
        <p14:creationId xmlns:p14="http://schemas.microsoft.com/office/powerpoint/2010/main" val="1532331004"/>
      </p:ext>
    </p:extLst>
  </p:cSld>
  <p:clrMapOvr>
    <a:masterClrMapping/>
  </p:clrMapOvr>
</p:sld>
</file>

<file path=ppt/theme/theme1.xml><?xml version="1.0" encoding="utf-8"?>
<a:theme xmlns:a="http://schemas.openxmlformats.org/drawingml/2006/main" name="Blank Presentation">
  <a:themeElements>
    <a:clrScheme name="Blank Presentation 13">
      <a:dk1>
        <a:srgbClr val="000000"/>
      </a:dk1>
      <a:lt1>
        <a:srgbClr val="FFFFFF"/>
      </a:lt1>
      <a:dk2>
        <a:srgbClr val="9567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font">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ank Presentation 13">
        <a:dk1>
          <a:srgbClr val="000000"/>
        </a:dk1>
        <a:lt1>
          <a:srgbClr val="FFFFFF"/>
        </a:lt1>
        <a:dk2>
          <a:srgbClr val="9567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639</TotalTime>
  <Words>1983</Words>
  <Application>Microsoft Office PowerPoint</Application>
  <PresentationFormat>全屏显示(4:3)</PresentationFormat>
  <Paragraphs>163</Paragraphs>
  <Slides>15</Slides>
  <Notes>12</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15</vt:i4>
      </vt:variant>
    </vt:vector>
  </HeadingPairs>
  <TitlesOfParts>
    <vt:vector size="22" baseType="lpstr">
      <vt:lpstr>等线</vt:lpstr>
      <vt:lpstr>SimSun</vt:lpstr>
      <vt:lpstr>Arial</vt:lpstr>
      <vt:lpstr>Arial Black</vt:lpstr>
      <vt:lpstr>Times New Roman</vt:lpstr>
      <vt:lpstr>Wingdings</vt:lpstr>
      <vt:lpstr>Blank Presentation</vt:lpstr>
      <vt:lpstr>Evaluating Vulnerabilities and Implementing Solutions for MD5 Digital Signatures</vt:lpstr>
      <vt:lpstr>Content：</vt:lpstr>
      <vt:lpstr>Introduction, Motivation and Background</vt:lpstr>
      <vt:lpstr>Literature survey：</vt:lpstr>
      <vt:lpstr>Literature survey：</vt:lpstr>
      <vt:lpstr>Literature survey：</vt:lpstr>
      <vt:lpstr>Problem Identification：</vt:lpstr>
      <vt:lpstr>Problem Identification ：</vt:lpstr>
      <vt:lpstr>Proposed solution and novelty：</vt:lpstr>
      <vt:lpstr>Proposed solution and novelty：</vt:lpstr>
      <vt:lpstr>Implementation and Testing：</vt:lpstr>
      <vt:lpstr>Implementation and Testing：</vt:lpstr>
      <vt:lpstr>Implementation and Testing：</vt:lpstr>
      <vt:lpstr>Conclusion：</vt:lpstr>
      <vt:lpstr>PowerPoint 演示文稿</vt:lpstr>
    </vt:vector>
  </TitlesOfParts>
  <Company>Krusty Morris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Krusty Morris</dc:creator>
  <cp:lastModifiedBy>传欣 翟</cp:lastModifiedBy>
  <cp:revision>62</cp:revision>
  <dcterms:created xsi:type="dcterms:W3CDTF">2007-01-16T13:11:17Z</dcterms:created>
  <dcterms:modified xsi:type="dcterms:W3CDTF">2024-01-24T18:22:59Z</dcterms:modified>
</cp:coreProperties>
</file>

<file path=docProps/thumbnail.jpeg>
</file>